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1" r:id="rId2"/>
    <p:sldId id="2564" r:id="rId3"/>
    <p:sldId id="2562" r:id="rId4"/>
    <p:sldId id="2597" r:id="rId5"/>
    <p:sldId id="2598" r:id="rId6"/>
    <p:sldId id="2576" r:id="rId7"/>
    <p:sldId id="2578" r:id="rId8"/>
    <p:sldId id="2579" r:id="rId9"/>
    <p:sldId id="2581" r:id="rId10"/>
    <p:sldId id="2584" r:id="rId11"/>
    <p:sldId id="2585" r:id="rId12"/>
    <p:sldId id="2580" r:id="rId13"/>
    <p:sldId id="2587" r:id="rId14"/>
    <p:sldId id="2583" r:id="rId15"/>
    <p:sldId id="2586" r:id="rId16"/>
    <p:sldId id="2575" r:id="rId17"/>
    <p:sldId id="2577" r:id="rId18"/>
    <p:sldId id="2582" r:id="rId19"/>
    <p:sldId id="2596" r:id="rId20"/>
    <p:sldId id="2588" r:id="rId21"/>
    <p:sldId id="2589" r:id="rId22"/>
    <p:sldId id="2590" r:id="rId23"/>
    <p:sldId id="2591" r:id="rId24"/>
    <p:sldId id="2592" r:id="rId25"/>
    <p:sldId id="2593" r:id="rId26"/>
    <p:sldId id="2594" r:id="rId27"/>
    <p:sldId id="2572" r:id="rId28"/>
    <p:sldId id="25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6626F-7E49-4B5A-B559-0925A35D305F}"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910D3-C307-4A7E-B174-434E654B262C}" type="slidenum">
              <a:rPr lang="en-US" smtClean="0"/>
              <a:t>‹#›</a:t>
            </a:fld>
            <a:endParaRPr lang="en-US"/>
          </a:p>
        </p:txBody>
      </p:sp>
    </p:spTree>
    <p:extLst>
      <p:ext uri="{BB962C8B-B14F-4D97-AF65-F5344CB8AC3E}">
        <p14:creationId xmlns:p14="http://schemas.microsoft.com/office/powerpoint/2010/main" val="2281027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serves as a foundational guide for individuals aspiring to become AI engineers. We will cover essential concepts and tools required for effective AI development.
</a:t>
            </a:r>
          </a:p>
        </p:txBody>
      </p:sp>
      <p:sp>
        <p:nvSpPr>
          <p:cNvPr id="4" name="Slide Number Placeholder 3"/>
          <p:cNvSpPr>
            <a:spLocks noGrp="1"/>
          </p:cNvSpPr>
          <p:nvPr>
            <p:ph type="sldNum" sz="quarter" idx="5"/>
          </p:nvPr>
        </p:nvSpPr>
        <p:spPr/>
        <p:txBody>
          <a:bodyPr/>
          <a:lstStyle/>
          <a:p>
            <a:fld id="{EF71ED1F-BB8D-42FE-B7BA-C5F0996610A6}" type="slidenum">
              <a:rPr lang="en-US" smtClean="0"/>
              <a:t>1</a:t>
            </a:fld>
            <a:endParaRPr lang="en-US"/>
          </a:p>
        </p:txBody>
      </p:sp>
    </p:spTree>
    <p:extLst>
      <p:ext uri="{BB962C8B-B14F-4D97-AF65-F5344CB8AC3E}">
        <p14:creationId xmlns:p14="http://schemas.microsoft.com/office/powerpoint/2010/main" val="1835881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19583-9EB5-0024-4E18-F1D7A5E51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0BDF7-AA29-1C7E-E4F4-A5BFE7908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D1F78-AC93-1C45-CC7A-65E4451B66F1}"/>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ECBEFD03-F995-23EB-6297-3539C8574B2D}"/>
              </a:ext>
            </a:extLst>
          </p:cNvPr>
          <p:cNvSpPr>
            <a:spLocks noGrp="1"/>
          </p:cNvSpPr>
          <p:nvPr>
            <p:ph type="sldNum" sz="quarter" idx="5"/>
          </p:nvPr>
        </p:nvSpPr>
        <p:spPr/>
        <p:txBody>
          <a:bodyPr/>
          <a:lstStyle/>
          <a:p>
            <a:fld id="{EF71ED1F-BB8D-42FE-B7BA-C5F0996610A6}" type="slidenum">
              <a:rPr lang="en-US" smtClean="0"/>
              <a:t>10</a:t>
            </a:fld>
            <a:endParaRPr lang="en-US"/>
          </a:p>
        </p:txBody>
      </p:sp>
    </p:spTree>
    <p:extLst>
      <p:ext uri="{BB962C8B-B14F-4D97-AF65-F5344CB8AC3E}">
        <p14:creationId xmlns:p14="http://schemas.microsoft.com/office/powerpoint/2010/main" val="3792325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DEADB-6679-32DB-0B18-DE7165A13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DA506-8D46-A385-5E8C-65C91E6CF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AE5D6-62DD-2D6B-26F4-E64733BEEC06}"/>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C6036955-4B53-DA5D-DD87-A433FD7C003F}"/>
              </a:ext>
            </a:extLst>
          </p:cNvPr>
          <p:cNvSpPr>
            <a:spLocks noGrp="1"/>
          </p:cNvSpPr>
          <p:nvPr>
            <p:ph type="sldNum" sz="quarter" idx="5"/>
          </p:nvPr>
        </p:nvSpPr>
        <p:spPr/>
        <p:txBody>
          <a:bodyPr/>
          <a:lstStyle/>
          <a:p>
            <a:fld id="{EF71ED1F-BB8D-42FE-B7BA-C5F0996610A6}" type="slidenum">
              <a:rPr lang="en-US" smtClean="0"/>
              <a:t>11</a:t>
            </a:fld>
            <a:endParaRPr lang="en-US"/>
          </a:p>
        </p:txBody>
      </p:sp>
    </p:spTree>
    <p:extLst>
      <p:ext uri="{BB962C8B-B14F-4D97-AF65-F5344CB8AC3E}">
        <p14:creationId xmlns:p14="http://schemas.microsoft.com/office/powerpoint/2010/main" val="608281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FEC03-C954-1E01-0048-92EDA8BF8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2C805-1AA2-9FB3-0BBC-16548A2BD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A4A19-457F-BC97-4995-46E41DD3D943}"/>
              </a:ext>
            </a:extLst>
          </p:cNvPr>
          <p:cNvSpPr>
            <a:spLocks noGrp="1"/>
          </p:cNvSpPr>
          <p:nvPr>
            <p:ph type="body" idx="1"/>
          </p:nvPr>
        </p:nvSpPr>
        <p:spPr/>
        <p:txBody>
          <a:bodyPr/>
          <a:lstStyle/>
          <a:p>
            <a:r>
              <a:rPr lang="en-US" dirty="0"/>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E0873D46-BB4D-599E-1471-6A7412D91A33}"/>
              </a:ext>
            </a:extLst>
          </p:cNvPr>
          <p:cNvSpPr>
            <a:spLocks noGrp="1"/>
          </p:cNvSpPr>
          <p:nvPr>
            <p:ph type="sldNum" sz="quarter" idx="5"/>
          </p:nvPr>
        </p:nvSpPr>
        <p:spPr/>
        <p:txBody>
          <a:bodyPr/>
          <a:lstStyle/>
          <a:p>
            <a:fld id="{EF71ED1F-BB8D-42FE-B7BA-C5F0996610A6}" type="slidenum">
              <a:rPr lang="en-US" smtClean="0"/>
              <a:t>12</a:t>
            </a:fld>
            <a:endParaRPr lang="en-US"/>
          </a:p>
        </p:txBody>
      </p:sp>
    </p:spTree>
    <p:extLst>
      <p:ext uri="{BB962C8B-B14F-4D97-AF65-F5344CB8AC3E}">
        <p14:creationId xmlns:p14="http://schemas.microsoft.com/office/powerpoint/2010/main" val="1656559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A5725-47EC-6F7F-D343-A3F912FCC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B5732-8A59-7A2F-D25B-0863B5713E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A96C1-700E-CE16-4244-3F805E830A38}"/>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A7082B91-FF81-B833-69CE-947F99A02896}"/>
              </a:ext>
            </a:extLst>
          </p:cNvPr>
          <p:cNvSpPr>
            <a:spLocks noGrp="1"/>
          </p:cNvSpPr>
          <p:nvPr>
            <p:ph type="sldNum" sz="quarter" idx="5"/>
          </p:nvPr>
        </p:nvSpPr>
        <p:spPr/>
        <p:txBody>
          <a:bodyPr/>
          <a:lstStyle/>
          <a:p>
            <a:fld id="{EF71ED1F-BB8D-42FE-B7BA-C5F0996610A6}" type="slidenum">
              <a:rPr lang="en-US" smtClean="0"/>
              <a:t>13</a:t>
            </a:fld>
            <a:endParaRPr lang="en-US"/>
          </a:p>
        </p:txBody>
      </p:sp>
    </p:spTree>
    <p:extLst>
      <p:ext uri="{BB962C8B-B14F-4D97-AF65-F5344CB8AC3E}">
        <p14:creationId xmlns:p14="http://schemas.microsoft.com/office/powerpoint/2010/main" val="3510391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C3A2C-41DA-77D8-BE67-23A2F05F8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86C39-1539-294D-7CC8-1A19027CE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5D19-ACA7-321A-BD01-B4EF64B5DE92}"/>
              </a:ext>
            </a:extLst>
          </p:cNvPr>
          <p:cNvSpPr>
            <a:spLocks noGrp="1"/>
          </p:cNvSpPr>
          <p:nvPr>
            <p:ph type="body" idx="1"/>
          </p:nvPr>
        </p:nvSpPr>
        <p:spPr/>
        <p:txBody>
          <a:bodyPr/>
          <a:lstStyle/>
          <a:p>
            <a:r>
              <a:rPr lang="en-US" dirty="0"/>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05B41563-CF1B-CA34-EF31-753779023FCE}"/>
              </a:ext>
            </a:extLst>
          </p:cNvPr>
          <p:cNvSpPr>
            <a:spLocks noGrp="1"/>
          </p:cNvSpPr>
          <p:nvPr>
            <p:ph type="sldNum" sz="quarter" idx="5"/>
          </p:nvPr>
        </p:nvSpPr>
        <p:spPr/>
        <p:txBody>
          <a:bodyPr/>
          <a:lstStyle/>
          <a:p>
            <a:fld id="{EF71ED1F-BB8D-42FE-B7BA-C5F0996610A6}" type="slidenum">
              <a:rPr lang="en-US" smtClean="0"/>
              <a:t>14</a:t>
            </a:fld>
            <a:endParaRPr lang="en-US"/>
          </a:p>
        </p:txBody>
      </p:sp>
    </p:spTree>
    <p:extLst>
      <p:ext uri="{BB962C8B-B14F-4D97-AF65-F5344CB8AC3E}">
        <p14:creationId xmlns:p14="http://schemas.microsoft.com/office/powerpoint/2010/main" val="209643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57E53-4BFD-B764-75CF-3BEBE0740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950C1A-2B73-163A-20B0-215D4387B1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249DB-8F73-DCA5-1AC0-F0FBABC1DB27}"/>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01354076-361A-EA75-8E10-F7CCB310E31A}"/>
              </a:ext>
            </a:extLst>
          </p:cNvPr>
          <p:cNvSpPr>
            <a:spLocks noGrp="1"/>
          </p:cNvSpPr>
          <p:nvPr>
            <p:ph type="sldNum" sz="quarter" idx="5"/>
          </p:nvPr>
        </p:nvSpPr>
        <p:spPr/>
        <p:txBody>
          <a:bodyPr/>
          <a:lstStyle/>
          <a:p>
            <a:fld id="{EF71ED1F-BB8D-42FE-B7BA-C5F0996610A6}" type="slidenum">
              <a:rPr lang="en-US" smtClean="0"/>
              <a:t>15</a:t>
            </a:fld>
            <a:endParaRPr lang="en-US"/>
          </a:p>
        </p:txBody>
      </p:sp>
    </p:spTree>
    <p:extLst>
      <p:ext uri="{BB962C8B-B14F-4D97-AF65-F5344CB8AC3E}">
        <p14:creationId xmlns:p14="http://schemas.microsoft.com/office/powerpoint/2010/main" val="417938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F12DB-A45B-F6A5-EF58-4A48DC6DCD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F910D-502C-0B06-6108-2BFF65A20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03380-CCD7-F173-FA81-ACAC740E96BE}"/>
              </a:ext>
            </a:extLst>
          </p:cNvPr>
          <p:cNvSpPr>
            <a:spLocks noGrp="1"/>
          </p:cNvSpPr>
          <p:nvPr>
            <p:ph type="body" idx="1"/>
          </p:nvPr>
        </p:nvSpPr>
        <p:spPr/>
        <p:txBody>
          <a:bodyPr/>
          <a:lstStyle/>
          <a:p>
            <a:r>
              <a:rPr lang="en-US"/>
              <a:t>Supervised Learning involves training a model on labeled data, where the input-output pairs are known. Common algorithms include linear regression and decision trees. This method is widely used for classification and regression tasks.</a:t>
            </a:r>
          </a:p>
        </p:txBody>
      </p:sp>
      <p:sp>
        <p:nvSpPr>
          <p:cNvPr id="4" name="Slide Number Placeholder 3">
            <a:extLst>
              <a:ext uri="{FF2B5EF4-FFF2-40B4-BE49-F238E27FC236}">
                <a16:creationId xmlns:a16="http://schemas.microsoft.com/office/drawing/2014/main" id="{87B3D955-E7DC-01D5-EAD1-65D0F1877DE9}"/>
              </a:ext>
            </a:extLst>
          </p:cNvPr>
          <p:cNvSpPr>
            <a:spLocks noGrp="1"/>
          </p:cNvSpPr>
          <p:nvPr>
            <p:ph type="sldNum" sz="quarter" idx="5"/>
          </p:nvPr>
        </p:nvSpPr>
        <p:spPr/>
        <p:txBody>
          <a:bodyPr/>
          <a:lstStyle/>
          <a:p>
            <a:fld id="{EF71ED1F-BB8D-42FE-B7BA-C5F0996610A6}" type="slidenum">
              <a:rPr lang="en-US" smtClean="0"/>
              <a:t>16</a:t>
            </a:fld>
            <a:endParaRPr lang="en-US"/>
          </a:p>
        </p:txBody>
      </p:sp>
    </p:spTree>
    <p:extLst>
      <p:ext uri="{BB962C8B-B14F-4D97-AF65-F5344CB8AC3E}">
        <p14:creationId xmlns:p14="http://schemas.microsoft.com/office/powerpoint/2010/main" val="193198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ECFB0-833B-7061-2311-B17FD72DB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FE1C6-C745-EFC7-7A42-29BC028B2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B553B-05BC-2FC7-3B3D-C93093FC30CC}"/>
              </a:ext>
            </a:extLst>
          </p:cNvPr>
          <p:cNvSpPr>
            <a:spLocks noGrp="1"/>
          </p:cNvSpPr>
          <p:nvPr>
            <p:ph type="body" idx="1"/>
          </p:nvPr>
        </p:nvSpPr>
        <p:spPr/>
        <p:txBody>
          <a:bodyPr/>
          <a:lstStyle/>
          <a:p>
            <a:r>
              <a:rPr lang="en-US"/>
              <a:t>Supervised Learning involves training a model on labeled data, where the input-output pairs are known. Common algorithms include linear regression and decision trees. This method is widely used for classification and regression tasks.</a:t>
            </a:r>
          </a:p>
        </p:txBody>
      </p:sp>
      <p:sp>
        <p:nvSpPr>
          <p:cNvPr id="4" name="Slide Number Placeholder 3">
            <a:extLst>
              <a:ext uri="{FF2B5EF4-FFF2-40B4-BE49-F238E27FC236}">
                <a16:creationId xmlns:a16="http://schemas.microsoft.com/office/drawing/2014/main" id="{B3B42D37-0561-7975-29D9-E34B2AEC7851}"/>
              </a:ext>
            </a:extLst>
          </p:cNvPr>
          <p:cNvSpPr>
            <a:spLocks noGrp="1"/>
          </p:cNvSpPr>
          <p:nvPr>
            <p:ph type="sldNum" sz="quarter" idx="5"/>
          </p:nvPr>
        </p:nvSpPr>
        <p:spPr/>
        <p:txBody>
          <a:bodyPr/>
          <a:lstStyle/>
          <a:p>
            <a:fld id="{EF71ED1F-BB8D-42FE-B7BA-C5F0996610A6}" type="slidenum">
              <a:rPr lang="en-US" smtClean="0"/>
              <a:t>17</a:t>
            </a:fld>
            <a:endParaRPr lang="en-US"/>
          </a:p>
        </p:txBody>
      </p:sp>
    </p:spTree>
    <p:extLst>
      <p:ext uri="{BB962C8B-B14F-4D97-AF65-F5344CB8AC3E}">
        <p14:creationId xmlns:p14="http://schemas.microsoft.com/office/powerpoint/2010/main" val="2209565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5F4C-9D81-A592-76E4-FBE549ECE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0E13B-EA02-BA38-AE4B-61F8082BD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D2545-6B0D-0C22-72F4-B392CE9F7D9B}"/>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A1F6913B-56D4-6CF0-6508-491B71E52A0B}"/>
              </a:ext>
            </a:extLst>
          </p:cNvPr>
          <p:cNvSpPr>
            <a:spLocks noGrp="1"/>
          </p:cNvSpPr>
          <p:nvPr>
            <p:ph type="sldNum" sz="quarter" idx="5"/>
          </p:nvPr>
        </p:nvSpPr>
        <p:spPr/>
        <p:txBody>
          <a:bodyPr/>
          <a:lstStyle/>
          <a:p>
            <a:fld id="{EF71ED1F-BB8D-42FE-B7BA-C5F0996610A6}" type="slidenum">
              <a:rPr lang="en-US" smtClean="0"/>
              <a:t>18</a:t>
            </a:fld>
            <a:endParaRPr lang="en-US"/>
          </a:p>
        </p:txBody>
      </p:sp>
    </p:spTree>
    <p:extLst>
      <p:ext uri="{BB962C8B-B14F-4D97-AF65-F5344CB8AC3E}">
        <p14:creationId xmlns:p14="http://schemas.microsoft.com/office/powerpoint/2010/main" val="371387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1AF2A-579B-6F7A-4DE4-AF7C8B4462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61B63-20D7-E634-A493-2AF914662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AB810-5214-7D58-5B6F-050804203987}"/>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2A62B27B-0624-BDA5-84D9-5D3059056E42}"/>
              </a:ext>
            </a:extLst>
          </p:cNvPr>
          <p:cNvSpPr>
            <a:spLocks noGrp="1"/>
          </p:cNvSpPr>
          <p:nvPr>
            <p:ph type="sldNum" sz="quarter" idx="5"/>
          </p:nvPr>
        </p:nvSpPr>
        <p:spPr/>
        <p:txBody>
          <a:bodyPr/>
          <a:lstStyle/>
          <a:p>
            <a:fld id="{EF71ED1F-BB8D-42FE-B7BA-C5F0996610A6}" type="slidenum">
              <a:rPr lang="en-US" smtClean="0"/>
              <a:t>19</a:t>
            </a:fld>
            <a:endParaRPr lang="en-US"/>
          </a:p>
        </p:txBody>
      </p:sp>
    </p:spTree>
    <p:extLst>
      <p:ext uri="{BB962C8B-B14F-4D97-AF65-F5344CB8AC3E}">
        <p14:creationId xmlns:p14="http://schemas.microsoft.com/office/powerpoint/2010/main" val="393890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or Artificial Intelligence, refers to the simulation of human intelligence in machines designed to think, learn, and problem-solve. It encompasses a range of technologies, including machine learning, natural language processing, and robotics.</a:t>
            </a:r>
          </a:p>
        </p:txBody>
      </p:sp>
      <p:sp>
        <p:nvSpPr>
          <p:cNvPr id="4" name="Slide Number Placeholder 3"/>
          <p:cNvSpPr>
            <a:spLocks noGrp="1"/>
          </p:cNvSpPr>
          <p:nvPr>
            <p:ph type="sldNum" sz="quarter" idx="5"/>
          </p:nvPr>
        </p:nvSpPr>
        <p:spPr/>
        <p:txBody>
          <a:bodyPr/>
          <a:lstStyle/>
          <a:p>
            <a:fld id="{EF71ED1F-BB8D-42FE-B7BA-C5F0996610A6}" type="slidenum">
              <a:rPr lang="en-US" smtClean="0"/>
              <a:t>2</a:t>
            </a:fld>
            <a:endParaRPr lang="en-US"/>
          </a:p>
        </p:txBody>
      </p:sp>
    </p:spTree>
    <p:extLst>
      <p:ext uri="{BB962C8B-B14F-4D97-AF65-F5344CB8AC3E}">
        <p14:creationId xmlns:p14="http://schemas.microsoft.com/office/powerpoint/2010/main" val="364573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1D4E1-9BAB-E84B-2FFE-E5D1EFCC9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85179-0208-9FFB-4C15-C8D5F4347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BD110-5886-638C-3C25-0F160601952C}"/>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FDA88666-64A3-1266-E328-3347BBF46A80}"/>
              </a:ext>
            </a:extLst>
          </p:cNvPr>
          <p:cNvSpPr>
            <a:spLocks noGrp="1"/>
          </p:cNvSpPr>
          <p:nvPr>
            <p:ph type="sldNum" sz="quarter" idx="5"/>
          </p:nvPr>
        </p:nvSpPr>
        <p:spPr/>
        <p:txBody>
          <a:bodyPr/>
          <a:lstStyle/>
          <a:p>
            <a:fld id="{EF71ED1F-BB8D-42FE-B7BA-C5F0996610A6}" type="slidenum">
              <a:rPr lang="en-US" smtClean="0"/>
              <a:t>20</a:t>
            </a:fld>
            <a:endParaRPr lang="en-US"/>
          </a:p>
        </p:txBody>
      </p:sp>
    </p:spTree>
    <p:extLst>
      <p:ext uri="{BB962C8B-B14F-4D97-AF65-F5344CB8AC3E}">
        <p14:creationId xmlns:p14="http://schemas.microsoft.com/office/powerpoint/2010/main" val="350610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3EDE4-2FEC-102B-0EA4-12452BF18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C8761-AE72-21EE-1514-63C848666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38723F-F8B0-D8A6-BB0C-188B1FE9974D}"/>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0C15C510-5E56-CB29-43D6-E6CA302E5352}"/>
              </a:ext>
            </a:extLst>
          </p:cNvPr>
          <p:cNvSpPr>
            <a:spLocks noGrp="1"/>
          </p:cNvSpPr>
          <p:nvPr>
            <p:ph type="sldNum" sz="quarter" idx="5"/>
          </p:nvPr>
        </p:nvSpPr>
        <p:spPr/>
        <p:txBody>
          <a:bodyPr/>
          <a:lstStyle/>
          <a:p>
            <a:fld id="{EF71ED1F-BB8D-42FE-B7BA-C5F0996610A6}" type="slidenum">
              <a:rPr lang="en-US" smtClean="0"/>
              <a:t>21</a:t>
            </a:fld>
            <a:endParaRPr lang="en-US"/>
          </a:p>
        </p:txBody>
      </p:sp>
    </p:spTree>
    <p:extLst>
      <p:ext uri="{BB962C8B-B14F-4D97-AF65-F5344CB8AC3E}">
        <p14:creationId xmlns:p14="http://schemas.microsoft.com/office/powerpoint/2010/main" val="1468405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000E2-9361-6207-CD69-49E98CB00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17E57-B480-8FBF-9FA5-9F34A52FF1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7E8E3E-797E-A2C7-D148-F2AA4D544DBF}"/>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A5427077-8681-17CC-A9F2-3492072A2176}"/>
              </a:ext>
            </a:extLst>
          </p:cNvPr>
          <p:cNvSpPr>
            <a:spLocks noGrp="1"/>
          </p:cNvSpPr>
          <p:nvPr>
            <p:ph type="sldNum" sz="quarter" idx="5"/>
          </p:nvPr>
        </p:nvSpPr>
        <p:spPr/>
        <p:txBody>
          <a:bodyPr/>
          <a:lstStyle/>
          <a:p>
            <a:fld id="{EF71ED1F-BB8D-42FE-B7BA-C5F0996610A6}" type="slidenum">
              <a:rPr lang="en-US" smtClean="0"/>
              <a:t>22</a:t>
            </a:fld>
            <a:endParaRPr lang="en-US"/>
          </a:p>
        </p:txBody>
      </p:sp>
    </p:spTree>
    <p:extLst>
      <p:ext uri="{BB962C8B-B14F-4D97-AF65-F5344CB8AC3E}">
        <p14:creationId xmlns:p14="http://schemas.microsoft.com/office/powerpoint/2010/main" val="3572329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43EBF-8845-CD10-CCBC-5068B50D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49144-BCC4-FB36-8E92-AB20C8C22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B9E55-0C5F-2F85-0A1C-638F52D3CC3F}"/>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1802D9AE-AC97-9308-DF0B-604CE9703CBF}"/>
              </a:ext>
            </a:extLst>
          </p:cNvPr>
          <p:cNvSpPr>
            <a:spLocks noGrp="1"/>
          </p:cNvSpPr>
          <p:nvPr>
            <p:ph type="sldNum" sz="quarter" idx="5"/>
          </p:nvPr>
        </p:nvSpPr>
        <p:spPr/>
        <p:txBody>
          <a:bodyPr/>
          <a:lstStyle/>
          <a:p>
            <a:fld id="{EF71ED1F-BB8D-42FE-B7BA-C5F0996610A6}" type="slidenum">
              <a:rPr lang="en-US" smtClean="0"/>
              <a:t>23</a:t>
            </a:fld>
            <a:endParaRPr lang="en-US"/>
          </a:p>
        </p:txBody>
      </p:sp>
    </p:spTree>
    <p:extLst>
      <p:ext uri="{BB962C8B-B14F-4D97-AF65-F5344CB8AC3E}">
        <p14:creationId xmlns:p14="http://schemas.microsoft.com/office/powerpoint/2010/main" val="2067143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34C2-8A34-05CE-4D58-5C5689C78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DFD2-E524-09BC-A832-67307F651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DE61E-D4E9-A6AB-09D1-CC3EE00C4D75}"/>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596DA61F-331C-B3B4-9126-7431D5B329A3}"/>
              </a:ext>
            </a:extLst>
          </p:cNvPr>
          <p:cNvSpPr>
            <a:spLocks noGrp="1"/>
          </p:cNvSpPr>
          <p:nvPr>
            <p:ph type="sldNum" sz="quarter" idx="5"/>
          </p:nvPr>
        </p:nvSpPr>
        <p:spPr/>
        <p:txBody>
          <a:bodyPr/>
          <a:lstStyle/>
          <a:p>
            <a:fld id="{EF71ED1F-BB8D-42FE-B7BA-C5F0996610A6}" type="slidenum">
              <a:rPr lang="en-US" smtClean="0"/>
              <a:t>24</a:t>
            </a:fld>
            <a:endParaRPr lang="en-US"/>
          </a:p>
        </p:txBody>
      </p:sp>
    </p:spTree>
    <p:extLst>
      <p:ext uri="{BB962C8B-B14F-4D97-AF65-F5344CB8AC3E}">
        <p14:creationId xmlns:p14="http://schemas.microsoft.com/office/powerpoint/2010/main" val="2852213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039A7-6FF5-F252-4357-11E21F590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1CE74-2761-1F32-BCC2-58E7B5C37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82F08-8A61-52FD-F255-B8EA7D684CE6}"/>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5E41389E-1F23-393C-577B-EF5A63191AEE}"/>
              </a:ext>
            </a:extLst>
          </p:cNvPr>
          <p:cNvSpPr>
            <a:spLocks noGrp="1"/>
          </p:cNvSpPr>
          <p:nvPr>
            <p:ph type="sldNum" sz="quarter" idx="5"/>
          </p:nvPr>
        </p:nvSpPr>
        <p:spPr/>
        <p:txBody>
          <a:bodyPr/>
          <a:lstStyle/>
          <a:p>
            <a:fld id="{EF71ED1F-BB8D-42FE-B7BA-C5F0996610A6}" type="slidenum">
              <a:rPr lang="en-US" smtClean="0"/>
              <a:t>25</a:t>
            </a:fld>
            <a:endParaRPr lang="en-US"/>
          </a:p>
        </p:txBody>
      </p:sp>
    </p:spTree>
    <p:extLst>
      <p:ext uri="{BB962C8B-B14F-4D97-AF65-F5344CB8AC3E}">
        <p14:creationId xmlns:p14="http://schemas.microsoft.com/office/powerpoint/2010/main" val="1596048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23191-A915-E88D-40F8-4DD31867D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0066D-64B9-80B8-70FE-6454994DAC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DC324-877B-0994-727F-DCB4AD491253}"/>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C57109DF-B06C-5E9D-1DCE-A6EB438905B9}"/>
              </a:ext>
            </a:extLst>
          </p:cNvPr>
          <p:cNvSpPr>
            <a:spLocks noGrp="1"/>
          </p:cNvSpPr>
          <p:nvPr>
            <p:ph type="sldNum" sz="quarter" idx="5"/>
          </p:nvPr>
        </p:nvSpPr>
        <p:spPr/>
        <p:txBody>
          <a:bodyPr/>
          <a:lstStyle/>
          <a:p>
            <a:fld id="{EF71ED1F-BB8D-42FE-B7BA-C5F0996610A6}" type="slidenum">
              <a:rPr lang="en-US" smtClean="0"/>
              <a:t>26</a:t>
            </a:fld>
            <a:endParaRPr lang="en-US"/>
          </a:p>
        </p:txBody>
      </p:sp>
    </p:spTree>
    <p:extLst>
      <p:ext uri="{BB962C8B-B14F-4D97-AF65-F5344CB8AC3E}">
        <p14:creationId xmlns:p14="http://schemas.microsoft.com/office/powerpoint/2010/main" val="211725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projects often require specific development environments, such as Jupyter Notebooks for experimentation and visualization, or integrated development environments (IDEs) like PyCharm or Visual Studio Code for programming.</a:t>
            </a:r>
          </a:p>
        </p:txBody>
      </p:sp>
      <p:sp>
        <p:nvSpPr>
          <p:cNvPr id="4" name="Slide Number Placeholder 3"/>
          <p:cNvSpPr>
            <a:spLocks noGrp="1"/>
          </p:cNvSpPr>
          <p:nvPr>
            <p:ph type="sldNum" sz="quarter" idx="5"/>
          </p:nvPr>
        </p:nvSpPr>
        <p:spPr/>
        <p:txBody>
          <a:bodyPr/>
          <a:lstStyle/>
          <a:p>
            <a:fld id="{EF71ED1F-BB8D-42FE-B7BA-C5F0996610A6}" type="slidenum">
              <a:rPr lang="en-US" smtClean="0"/>
              <a:t>27</a:t>
            </a:fld>
            <a:endParaRPr lang="en-US"/>
          </a:p>
        </p:txBody>
      </p:sp>
    </p:spTree>
    <p:extLst>
      <p:ext uri="{BB962C8B-B14F-4D97-AF65-F5344CB8AC3E}">
        <p14:creationId xmlns:p14="http://schemas.microsoft.com/office/powerpoint/2010/main" val="3967949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has introduced fundamental concepts in AI engineering. Understanding these basics is essential for colleagues looking to develop their skills in AI. Continued learning and hands-on practice will enhance your capabilities in this exciting field.</a:t>
            </a:r>
          </a:p>
        </p:txBody>
      </p:sp>
      <p:sp>
        <p:nvSpPr>
          <p:cNvPr id="4" name="Slide Number Placeholder 3"/>
          <p:cNvSpPr>
            <a:spLocks noGrp="1"/>
          </p:cNvSpPr>
          <p:nvPr>
            <p:ph type="sldNum" sz="quarter" idx="5"/>
          </p:nvPr>
        </p:nvSpPr>
        <p:spPr/>
        <p:txBody>
          <a:bodyPr/>
          <a:lstStyle/>
          <a:p>
            <a:fld id="{EF71ED1F-BB8D-42FE-B7BA-C5F0996610A6}" type="slidenum">
              <a:rPr lang="en-US" smtClean="0"/>
              <a:t>28</a:t>
            </a:fld>
            <a:endParaRPr lang="en-US"/>
          </a:p>
        </p:txBody>
      </p:sp>
    </p:spTree>
    <p:extLst>
      <p:ext uri="{BB962C8B-B14F-4D97-AF65-F5344CB8AC3E}">
        <p14:creationId xmlns:p14="http://schemas.microsoft.com/office/powerpoint/2010/main" val="2987126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begin with an introduction to key AI concepts, including definitions and types of AI. Next, we will explore the fundamentals of machine learning, focusing on different learning paradigms. Finally, we will review popular tools and frameworks used in AI development.</a:t>
            </a:r>
          </a:p>
        </p:txBody>
      </p:sp>
      <p:sp>
        <p:nvSpPr>
          <p:cNvPr id="4" name="Slide Number Placeholder 3"/>
          <p:cNvSpPr>
            <a:spLocks noGrp="1"/>
          </p:cNvSpPr>
          <p:nvPr>
            <p:ph type="sldNum" sz="quarter" idx="5"/>
          </p:nvPr>
        </p:nvSpPr>
        <p:spPr/>
        <p:txBody>
          <a:bodyPr/>
          <a:lstStyle/>
          <a:p>
            <a:fld id="{EF71ED1F-BB8D-42FE-B7BA-C5F0996610A6}" type="slidenum">
              <a:rPr lang="en-US" smtClean="0"/>
              <a:t>3</a:t>
            </a:fld>
            <a:endParaRPr lang="en-US"/>
          </a:p>
        </p:txBody>
      </p:sp>
    </p:spTree>
    <p:extLst>
      <p:ext uri="{BB962C8B-B14F-4D97-AF65-F5344CB8AC3E}">
        <p14:creationId xmlns:p14="http://schemas.microsoft.com/office/powerpoint/2010/main" val="8931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6EF77-40CB-96B9-1B47-B3313B229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2067C-9220-A9BD-7FEB-0B2B81F2F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C73E7-FEAD-7698-5BCB-C8943956D090}"/>
              </a:ext>
            </a:extLst>
          </p:cNvPr>
          <p:cNvSpPr>
            <a:spLocks noGrp="1"/>
          </p:cNvSpPr>
          <p:nvPr>
            <p:ph type="body" idx="1"/>
          </p:nvPr>
        </p:nvSpPr>
        <p:spPr/>
        <p:txBody>
          <a:bodyPr/>
          <a:lstStyle/>
          <a:p>
            <a:r>
              <a:rPr lang="en-US"/>
              <a:t>In this presentation, we will begin with an introduction to key AI concepts, including definitions and types of AI. Next, we will explore the fundamentals of machine learning, focusing on different learning paradigms. Finally, we will review popular tools and frameworks used in AI development.</a:t>
            </a:r>
          </a:p>
        </p:txBody>
      </p:sp>
      <p:sp>
        <p:nvSpPr>
          <p:cNvPr id="4" name="Slide Number Placeholder 3">
            <a:extLst>
              <a:ext uri="{FF2B5EF4-FFF2-40B4-BE49-F238E27FC236}">
                <a16:creationId xmlns:a16="http://schemas.microsoft.com/office/drawing/2014/main" id="{2B226037-6DD7-2B4D-6812-07663B97EA2D}"/>
              </a:ext>
            </a:extLst>
          </p:cNvPr>
          <p:cNvSpPr>
            <a:spLocks noGrp="1"/>
          </p:cNvSpPr>
          <p:nvPr>
            <p:ph type="sldNum" sz="quarter" idx="5"/>
          </p:nvPr>
        </p:nvSpPr>
        <p:spPr/>
        <p:txBody>
          <a:bodyPr/>
          <a:lstStyle/>
          <a:p>
            <a:fld id="{EF71ED1F-BB8D-42FE-B7BA-C5F0996610A6}" type="slidenum">
              <a:rPr lang="en-US" smtClean="0"/>
              <a:t>4</a:t>
            </a:fld>
            <a:endParaRPr lang="en-US"/>
          </a:p>
        </p:txBody>
      </p:sp>
    </p:spTree>
    <p:extLst>
      <p:ext uri="{BB962C8B-B14F-4D97-AF65-F5344CB8AC3E}">
        <p14:creationId xmlns:p14="http://schemas.microsoft.com/office/powerpoint/2010/main" val="36912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AEFD-4943-2F13-0A53-8DA52DBDFD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D719A-DB67-DF0E-A20D-82A8FEFF7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54F11-A43D-A0CE-D472-CF0E1797DC3B}"/>
              </a:ext>
            </a:extLst>
          </p:cNvPr>
          <p:cNvSpPr>
            <a:spLocks noGrp="1"/>
          </p:cNvSpPr>
          <p:nvPr>
            <p:ph type="body" idx="1"/>
          </p:nvPr>
        </p:nvSpPr>
        <p:spPr/>
        <p:txBody>
          <a:bodyPr/>
          <a:lstStyle/>
          <a:p>
            <a:r>
              <a:rPr lang="en-US"/>
              <a:t>In this presentation, we will begin with an introduction to key AI concepts, including definitions and types of AI. Next, we will explore the fundamentals of machine learning, focusing on different learning paradigms. Finally, we will review popular tools and frameworks used in AI development.</a:t>
            </a:r>
          </a:p>
        </p:txBody>
      </p:sp>
      <p:sp>
        <p:nvSpPr>
          <p:cNvPr id="4" name="Slide Number Placeholder 3">
            <a:extLst>
              <a:ext uri="{FF2B5EF4-FFF2-40B4-BE49-F238E27FC236}">
                <a16:creationId xmlns:a16="http://schemas.microsoft.com/office/drawing/2014/main" id="{B6BD8F51-A336-BEF0-5E7D-DFB26B63BE4B}"/>
              </a:ext>
            </a:extLst>
          </p:cNvPr>
          <p:cNvSpPr>
            <a:spLocks noGrp="1"/>
          </p:cNvSpPr>
          <p:nvPr>
            <p:ph type="sldNum" sz="quarter" idx="5"/>
          </p:nvPr>
        </p:nvSpPr>
        <p:spPr/>
        <p:txBody>
          <a:bodyPr/>
          <a:lstStyle/>
          <a:p>
            <a:fld id="{EF71ED1F-BB8D-42FE-B7BA-C5F0996610A6}" type="slidenum">
              <a:rPr lang="en-US" smtClean="0"/>
              <a:t>5</a:t>
            </a:fld>
            <a:endParaRPr lang="en-US"/>
          </a:p>
        </p:txBody>
      </p:sp>
    </p:spTree>
    <p:extLst>
      <p:ext uri="{BB962C8B-B14F-4D97-AF65-F5344CB8AC3E}">
        <p14:creationId xmlns:p14="http://schemas.microsoft.com/office/powerpoint/2010/main" val="95025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DE5B4-DDA3-9064-5C48-51136282E3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E8666-5B06-51B7-F603-2A4932EE7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4C6D-4C65-9E56-ABA4-FC223713F7AB}"/>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D8A584A3-797C-3374-E4ED-2FDADEC6FB70}"/>
              </a:ext>
            </a:extLst>
          </p:cNvPr>
          <p:cNvSpPr>
            <a:spLocks noGrp="1"/>
          </p:cNvSpPr>
          <p:nvPr>
            <p:ph type="sldNum" sz="quarter" idx="5"/>
          </p:nvPr>
        </p:nvSpPr>
        <p:spPr/>
        <p:txBody>
          <a:bodyPr/>
          <a:lstStyle/>
          <a:p>
            <a:fld id="{EF71ED1F-BB8D-42FE-B7BA-C5F0996610A6}" type="slidenum">
              <a:rPr lang="en-US" smtClean="0"/>
              <a:t>6</a:t>
            </a:fld>
            <a:endParaRPr lang="en-US"/>
          </a:p>
        </p:txBody>
      </p:sp>
    </p:spTree>
    <p:extLst>
      <p:ext uri="{BB962C8B-B14F-4D97-AF65-F5344CB8AC3E}">
        <p14:creationId xmlns:p14="http://schemas.microsoft.com/office/powerpoint/2010/main" val="1747561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7489-19A0-A8CB-8CD9-7DBC17A9B3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2C324-71E3-7012-507E-381B3E732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F1492-5419-E203-849F-32316188C7DC}"/>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C64FBF96-5D07-8AB4-44CB-E50EB1F7614C}"/>
              </a:ext>
            </a:extLst>
          </p:cNvPr>
          <p:cNvSpPr>
            <a:spLocks noGrp="1"/>
          </p:cNvSpPr>
          <p:nvPr>
            <p:ph type="sldNum" sz="quarter" idx="5"/>
          </p:nvPr>
        </p:nvSpPr>
        <p:spPr/>
        <p:txBody>
          <a:bodyPr/>
          <a:lstStyle/>
          <a:p>
            <a:fld id="{EF71ED1F-BB8D-42FE-B7BA-C5F0996610A6}" type="slidenum">
              <a:rPr lang="en-US" smtClean="0"/>
              <a:t>7</a:t>
            </a:fld>
            <a:endParaRPr lang="en-US"/>
          </a:p>
        </p:txBody>
      </p:sp>
    </p:spTree>
    <p:extLst>
      <p:ext uri="{BB962C8B-B14F-4D97-AF65-F5344CB8AC3E}">
        <p14:creationId xmlns:p14="http://schemas.microsoft.com/office/powerpoint/2010/main" val="141847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5C7E4-2302-B960-757A-1C2D689A5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29F34-1496-5338-35B3-076059863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4B038-5EC2-4486-1F93-3DB6329AF2DA}"/>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712C449E-2671-B1F4-2915-0F54E457866F}"/>
              </a:ext>
            </a:extLst>
          </p:cNvPr>
          <p:cNvSpPr>
            <a:spLocks noGrp="1"/>
          </p:cNvSpPr>
          <p:nvPr>
            <p:ph type="sldNum" sz="quarter" idx="5"/>
          </p:nvPr>
        </p:nvSpPr>
        <p:spPr/>
        <p:txBody>
          <a:bodyPr/>
          <a:lstStyle/>
          <a:p>
            <a:fld id="{EF71ED1F-BB8D-42FE-B7BA-C5F0996610A6}" type="slidenum">
              <a:rPr lang="en-US" smtClean="0"/>
              <a:t>8</a:t>
            </a:fld>
            <a:endParaRPr lang="en-US"/>
          </a:p>
        </p:txBody>
      </p:sp>
    </p:spTree>
    <p:extLst>
      <p:ext uri="{BB962C8B-B14F-4D97-AF65-F5344CB8AC3E}">
        <p14:creationId xmlns:p14="http://schemas.microsoft.com/office/powerpoint/2010/main" val="78066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9ABCF-0EE7-53F9-7349-1D6714AED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C0BE2-60A7-A9DB-57AE-E5F3164D6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F5F79-92E0-4059-7E59-8B15FACF365D}"/>
              </a:ext>
            </a:extLst>
          </p:cNvPr>
          <p:cNvSpPr>
            <a:spLocks noGrp="1"/>
          </p:cNvSpPr>
          <p:nvPr>
            <p:ph type="body" idx="1"/>
          </p:nvPr>
        </p:nvSpPr>
        <p:spPr/>
        <p:txBody>
          <a:bodyPr/>
          <a:lstStyle/>
          <a:p>
            <a:r>
              <a:rPr lang="en-US"/>
              <a:t>Machine Learning is a subset of AI that allows systems to learn from data and improve their performance over time. It is essential for AI engineers to grasp the various learning methods and their applications.</a:t>
            </a:r>
          </a:p>
        </p:txBody>
      </p:sp>
      <p:sp>
        <p:nvSpPr>
          <p:cNvPr id="4" name="Slide Number Placeholder 3">
            <a:extLst>
              <a:ext uri="{FF2B5EF4-FFF2-40B4-BE49-F238E27FC236}">
                <a16:creationId xmlns:a16="http://schemas.microsoft.com/office/drawing/2014/main" id="{2F57A124-EC2D-220E-C620-FE1AEBA18179}"/>
              </a:ext>
            </a:extLst>
          </p:cNvPr>
          <p:cNvSpPr>
            <a:spLocks noGrp="1"/>
          </p:cNvSpPr>
          <p:nvPr>
            <p:ph type="sldNum" sz="quarter" idx="5"/>
          </p:nvPr>
        </p:nvSpPr>
        <p:spPr/>
        <p:txBody>
          <a:bodyPr/>
          <a:lstStyle/>
          <a:p>
            <a:fld id="{EF71ED1F-BB8D-42FE-B7BA-C5F0996610A6}" type="slidenum">
              <a:rPr lang="en-US" smtClean="0"/>
              <a:t>9</a:t>
            </a:fld>
            <a:endParaRPr lang="en-US"/>
          </a:p>
        </p:txBody>
      </p:sp>
    </p:spTree>
    <p:extLst>
      <p:ext uri="{BB962C8B-B14F-4D97-AF65-F5344CB8AC3E}">
        <p14:creationId xmlns:p14="http://schemas.microsoft.com/office/powerpoint/2010/main" val="202711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4BC8-1395-1EF1-0AC1-57B0235AC8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5AD972-AAFA-BCBA-D1CF-8BEA19D047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12B68-104A-A66B-ED84-FEE7E8B2C22A}"/>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5" name="Footer Placeholder 4">
            <a:extLst>
              <a:ext uri="{FF2B5EF4-FFF2-40B4-BE49-F238E27FC236}">
                <a16:creationId xmlns:a16="http://schemas.microsoft.com/office/drawing/2014/main" id="{373EDA97-3439-A4E3-C736-39C09CD42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658B2-BE42-ED9B-ADA5-83E5D4AB2003}"/>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275306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838B-7655-4C9C-224C-FEEF9CF6D5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FC4572-DDE4-0CD7-112A-841E4C9F6A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FC603-BC79-F6A1-95D0-D3C5949745B8}"/>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5" name="Footer Placeholder 4">
            <a:extLst>
              <a:ext uri="{FF2B5EF4-FFF2-40B4-BE49-F238E27FC236}">
                <a16:creationId xmlns:a16="http://schemas.microsoft.com/office/drawing/2014/main" id="{780D15D7-59B4-60BC-DB5B-A5393CBE0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52036-C8E3-585F-9C1F-52EB0ED47E10}"/>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2362266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B39D3-BB41-A45E-0187-AE059C0EC8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C271C0-E4C8-8409-5C7A-186F2F830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B6680-0B1B-D5BE-746D-4343B27FBEDF}"/>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5" name="Footer Placeholder 4">
            <a:extLst>
              <a:ext uri="{FF2B5EF4-FFF2-40B4-BE49-F238E27FC236}">
                <a16:creationId xmlns:a16="http://schemas.microsoft.com/office/drawing/2014/main" id="{2DB820EB-C877-52A6-3184-0F34FFCFBC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B62CF-2E0A-79C8-509F-A49AFDBAABD4}"/>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320015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015BC-4DD7-C447-9BC6-3A6EDA59F8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03F5C-A8A2-4F11-065D-735E77199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1545D-8762-BF16-3279-7E038D6EE9E9}"/>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5" name="Footer Placeholder 4">
            <a:extLst>
              <a:ext uri="{FF2B5EF4-FFF2-40B4-BE49-F238E27FC236}">
                <a16:creationId xmlns:a16="http://schemas.microsoft.com/office/drawing/2014/main" id="{E7FDCCD2-EE26-6640-6DD1-8D0D35022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37B10-FF15-8522-AA0E-886506A2F964}"/>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351708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76C1-E5B9-F34F-8E33-9BC685EB6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25FE40-F4D7-0601-4316-EF58BA8D84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1AC09F-0608-6CE8-3AA0-87A92ED2B4F7}"/>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5" name="Footer Placeholder 4">
            <a:extLst>
              <a:ext uri="{FF2B5EF4-FFF2-40B4-BE49-F238E27FC236}">
                <a16:creationId xmlns:a16="http://schemas.microsoft.com/office/drawing/2014/main" id="{3DA6785C-7CB5-75E8-C596-633D1409C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6FA42-10CB-E1BF-ECF1-44BFD8AC88F0}"/>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178077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209A-EFE4-BDB1-4916-F23943DCD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E76A7-AF5A-3CE0-44D5-9E50321299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B59ED6-EF96-D09F-85BD-B1F4893C0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23AB17-F5D7-7EFE-8446-ECDE7F9F8CFF}"/>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6" name="Footer Placeholder 5">
            <a:extLst>
              <a:ext uri="{FF2B5EF4-FFF2-40B4-BE49-F238E27FC236}">
                <a16:creationId xmlns:a16="http://schemas.microsoft.com/office/drawing/2014/main" id="{DDD18ACB-5F33-E25D-340C-DA497675B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A727A1-FEB8-A320-B14A-2FE8620BB199}"/>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11333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25CD-936D-FEFA-A4FA-706CE98E2D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29A00E-D633-94AA-3991-540CA20AA6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8F66C6-635C-C2A4-99CA-6CA8B5FE7F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4AEC8-97C9-CBEF-1AD6-4E5F3E1077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4D270-39E4-FFFC-8DEF-732359437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9176C-610E-5BF2-A547-078ABD646BB0}"/>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8" name="Footer Placeholder 7">
            <a:extLst>
              <a:ext uri="{FF2B5EF4-FFF2-40B4-BE49-F238E27FC236}">
                <a16:creationId xmlns:a16="http://schemas.microsoft.com/office/drawing/2014/main" id="{1213DF1E-6BE7-3AF8-4C57-CB40400828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58FEEA-0521-7AC7-19E4-6D3C2F3A492B}"/>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4176968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5B14-2255-BE51-8F35-4F8F195187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53156-F273-3CF2-E065-DD707B116F7D}"/>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4" name="Footer Placeholder 3">
            <a:extLst>
              <a:ext uri="{FF2B5EF4-FFF2-40B4-BE49-F238E27FC236}">
                <a16:creationId xmlns:a16="http://schemas.microsoft.com/office/drawing/2014/main" id="{61C0D1B4-F8F7-3C4F-A9FE-B839BAF4A1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4C8E6F-8868-9F1E-1788-102A90B98471}"/>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420275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08E26-F155-6DD9-E7E7-E60BFF8F88E6}"/>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3" name="Footer Placeholder 2">
            <a:extLst>
              <a:ext uri="{FF2B5EF4-FFF2-40B4-BE49-F238E27FC236}">
                <a16:creationId xmlns:a16="http://schemas.microsoft.com/office/drawing/2014/main" id="{51D92907-5816-054F-04E8-D5D8D59049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15BFEA-68EE-117D-B885-A2BEAEEBE6A2}"/>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238010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E81D-D078-4F62-3959-1100806EE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2DE489-6E1F-1E45-AAE2-67EDAEA3FC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7F035D-F5B8-3CCC-AC05-23F4496EB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A2853-FAE5-C4C9-664B-A469DA16D01B}"/>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6" name="Footer Placeholder 5">
            <a:extLst>
              <a:ext uri="{FF2B5EF4-FFF2-40B4-BE49-F238E27FC236}">
                <a16:creationId xmlns:a16="http://schemas.microsoft.com/office/drawing/2014/main" id="{D99E3E36-E112-7C01-0D2F-A64BE9588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68101-30F4-38DF-F78D-EBE5CAE20AD2}"/>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348240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CFD6-32E3-F011-2401-D79C7AD324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78030-FB53-55D5-E011-6918A80298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5EA617-916B-EDFC-E444-10334F707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72F02-B76E-3D34-369B-4B203F334836}"/>
              </a:ext>
            </a:extLst>
          </p:cNvPr>
          <p:cNvSpPr>
            <a:spLocks noGrp="1"/>
          </p:cNvSpPr>
          <p:nvPr>
            <p:ph type="dt" sz="half" idx="10"/>
          </p:nvPr>
        </p:nvSpPr>
        <p:spPr/>
        <p:txBody>
          <a:bodyPr/>
          <a:lstStyle/>
          <a:p>
            <a:fld id="{1E328030-99C0-4A5E-B6B7-8422EB1B3E06}" type="datetimeFigureOut">
              <a:rPr lang="en-US" smtClean="0"/>
              <a:t>2/2/2025</a:t>
            </a:fld>
            <a:endParaRPr lang="en-US"/>
          </a:p>
        </p:txBody>
      </p:sp>
      <p:sp>
        <p:nvSpPr>
          <p:cNvPr id="6" name="Footer Placeholder 5">
            <a:extLst>
              <a:ext uri="{FF2B5EF4-FFF2-40B4-BE49-F238E27FC236}">
                <a16:creationId xmlns:a16="http://schemas.microsoft.com/office/drawing/2014/main" id="{F7519EC6-5EE6-2EDD-25F8-E1E78F485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B5764-D2CB-6B73-D9A0-010143508C15}"/>
              </a:ext>
            </a:extLst>
          </p:cNvPr>
          <p:cNvSpPr>
            <a:spLocks noGrp="1"/>
          </p:cNvSpPr>
          <p:nvPr>
            <p:ph type="sldNum" sz="quarter" idx="12"/>
          </p:nvPr>
        </p:nvSpPr>
        <p:spPr/>
        <p:txBody>
          <a:bodyPr/>
          <a:lstStyle/>
          <a:p>
            <a:fld id="{AB3F093E-8580-46C5-8B2E-A31259626E0E}" type="slidenum">
              <a:rPr lang="en-US" smtClean="0"/>
              <a:t>‹#›</a:t>
            </a:fld>
            <a:endParaRPr lang="en-US"/>
          </a:p>
        </p:txBody>
      </p:sp>
    </p:spTree>
    <p:extLst>
      <p:ext uri="{BB962C8B-B14F-4D97-AF65-F5344CB8AC3E}">
        <p14:creationId xmlns:p14="http://schemas.microsoft.com/office/powerpoint/2010/main" val="3291644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CA737-0365-E8E8-431E-66F01ABE54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2B97E3-3A93-E877-A659-CAF4E0364C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1CD4B-B615-BB98-0BE2-904EA0D22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328030-99C0-4A5E-B6B7-8422EB1B3E06}" type="datetimeFigureOut">
              <a:rPr lang="en-US" smtClean="0"/>
              <a:t>2/2/2025</a:t>
            </a:fld>
            <a:endParaRPr lang="en-US"/>
          </a:p>
        </p:txBody>
      </p:sp>
      <p:sp>
        <p:nvSpPr>
          <p:cNvPr id="5" name="Footer Placeholder 4">
            <a:extLst>
              <a:ext uri="{FF2B5EF4-FFF2-40B4-BE49-F238E27FC236}">
                <a16:creationId xmlns:a16="http://schemas.microsoft.com/office/drawing/2014/main" id="{37174D2C-35C9-5435-2AE5-BB78B9B0CA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B79821-B0E7-E467-8081-4D0683A16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3F093E-8580-46C5-8B2E-A31259626E0E}" type="slidenum">
              <a:rPr lang="en-US" smtClean="0"/>
              <a:t>‹#›</a:t>
            </a:fld>
            <a:endParaRPr lang="en-US"/>
          </a:p>
        </p:txBody>
      </p:sp>
    </p:spTree>
    <p:extLst>
      <p:ext uri="{BB962C8B-B14F-4D97-AF65-F5344CB8AC3E}">
        <p14:creationId xmlns:p14="http://schemas.microsoft.com/office/powerpoint/2010/main" val="693192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eva-draganov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a16z.com/emerging-architectures-for-llm-application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platform.openai.com/docs/guides/prompt-engineerin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platform.openai.com/docs/guides/text-generation" TargetMode="External"/><Relationship Id="rId5" Type="http://schemas.openxmlformats.org/officeDocument/2006/relationships/image" Target="../media/image18.png"/><Relationship Id="rId4" Type="http://schemas.openxmlformats.org/officeDocument/2006/relationships/hyperlink" Target="https://arxiv.org/abs/2312.1617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promptfoo.dev/docs/getting-started/"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2306.05685"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hyperlink" Target="https://platform.openai.com/docs/guides/text-generation" TargetMode="External"/><Relationship Id="rId3" Type="http://schemas.openxmlformats.org/officeDocument/2006/relationships/hyperlink" Target="https://online.stanford.edu/events/202501/agentic-ai-progression-language-model-usage" TargetMode="External"/><Relationship Id="rId7" Type="http://schemas.openxmlformats.org/officeDocument/2006/relationships/hyperlink" Target="https://arxiv.org/abs/2312.16171"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platform.openai.com/docs/guides/prompt-engineering" TargetMode="External"/><Relationship Id="rId11" Type="http://schemas.openxmlformats.org/officeDocument/2006/relationships/hyperlink" Target="https://www.coursera.org/specializations/packt-pytorch-ultimate-2024---from-basics-to-cutting-edge" TargetMode="External"/><Relationship Id="rId5" Type="http://schemas.openxmlformats.org/officeDocument/2006/relationships/hyperlink" Target="https://cs230.stanford.edu/syllabus/fall_2024/rag_agents.pdf" TargetMode="External"/><Relationship Id="rId10" Type="http://schemas.openxmlformats.org/officeDocument/2006/relationships/hyperlink" Target="https://www.coursera.org/specializations/deep-learning?" TargetMode="External"/><Relationship Id="rId4" Type="http://schemas.openxmlformats.org/officeDocument/2006/relationships/hyperlink" Target="https://a16z.com/emerging-architectures-for-llm-applications/" TargetMode="External"/><Relationship Id="rId9" Type="http://schemas.openxmlformats.org/officeDocument/2006/relationships/hyperlink" Target="https://www.deeplearning.a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9BEA9-5D10-D037-C703-A89CB8DE123C}"/>
              </a:ext>
            </a:extLst>
          </p:cNvPr>
          <p:cNvSpPr>
            <a:spLocks noGrp="1"/>
          </p:cNvSpPr>
          <p:nvPr>
            <p:ph type="ctrTitle"/>
          </p:nvPr>
        </p:nvSpPr>
        <p:spPr>
          <a:xfrm>
            <a:off x="1946564" y="1249217"/>
            <a:ext cx="8298873" cy="2258284"/>
          </a:xfrm>
        </p:spPr>
        <p:txBody>
          <a:bodyPr anchor="b">
            <a:normAutofit/>
          </a:bodyPr>
          <a:lstStyle/>
          <a:p>
            <a:r>
              <a:rPr lang="en-US" sz="6600" dirty="0"/>
              <a:t>Starter for AI Engineer Knowledge Foundation</a:t>
            </a:r>
          </a:p>
        </p:txBody>
      </p:sp>
      <p:sp>
        <p:nvSpPr>
          <p:cNvPr id="3" name="Subtitle 2">
            <a:extLst>
              <a:ext uri="{FF2B5EF4-FFF2-40B4-BE49-F238E27FC236}">
                <a16:creationId xmlns:a16="http://schemas.microsoft.com/office/drawing/2014/main" id="{9153646A-2EDD-2195-6B90-6D40215D13B9}"/>
              </a:ext>
            </a:extLst>
          </p:cNvPr>
          <p:cNvSpPr>
            <a:spLocks noGrp="1"/>
          </p:cNvSpPr>
          <p:nvPr>
            <p:ph type="subTitle" idx="1"/>
          </p:nvPr>
        </p:nvSpPr>
        <p:spPr>
          <a:xfrm>
            <a:off x="1946564" y="4490100"/>
            <a:ext cx="9159879" cy="1282843"/>
          </a:xfrm>
        </p:spPr>
        <p:txBody>
          <a:bodyPr anchor="t">
            <a:normAutofit lnSpcReduction="10000"/>
          </a:bodyPr>
          <a:lstStyle/>
          <a:p>
            <a:r>
              <a:rPr lang="en-US" dirty="0"/>
              <a:t>Prepared by Eva Draganova ( Evdokiya) </a:t>
            </a:r>
          </a:p>
          <a:p>
            <a:r>
              <a:rPr lang="en-US" dirty="0">
                <a:hlinkClick r:id="rId3"/>
              </a:rPr>
              <a:t>Eva's LinkedIn</a:t>
            </a:r>
            <a:endParaRPr lang="en-US" dirty="0"/>
          </a:p>
          <a:p>
            <a:r>
              <a:rPr lang="en-US" dirty="0"/>
              <a:t>Essential concepts for aspiring AI engineers</a:t>
            </a:r>
          </a:p>
        </p:txBody>
      </p:sp>
      <p:cxnSp>
        <p:nvCxnSpPr>
          <p:cNvPr id="10" name="Straight Connector 9">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7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00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par>
                                <p:cTn id="19" presetID="42" presetClass="entr" presetSubtype="0" fill="hold" grpId="1" nodeType="withEffect">
                                  <p:stCondLst>
                                    <p:cond delay="250"/>
                                  </p:stCondLst>
                                  <p:iterate>
                                    <p:tmPct val="10000"/>
                                  </p:iterate>
                                  <p:childTnLst>
                                    <p:set>
                                      <p:cBhvr>
                                        <p:cTn id="20" dur="1" fill="hold">
                                          <p:stCondLst>
                                            <p:cond delay="0"/>
                                          </p:stCondLst>
                                        </p:cTn>
                                        <p:tgtEl>
                                          <p:spTgt spid="3"/>
                                        </p:tgtEl>
                                        <p:attrNameLst>
                                          <p:attrName>style.visibility</p:attrName>
                                        </p:attrNameLst>
                                      </p:cBhvr>
                                      <p:to>
                                        <p:strVal val="visible"/>
                                      </p:to>
                                    </p:set>
                                    <p:animEffect transition="in" filter="fade">
                                      <p:cBhvr>
                                        <p:cTn id="21" dur="250"/>
                                        <p:tgtEl>
                                          <p:spTgt spid="3"/>
                                        </p:tgtEl>
                                      </p:cBhvr>
                                    </p:animEffect>
                                    <p:anim calcmode="lin" valueType="num">
                                      <p:cBhvr>
                                        <p:cTn id="22" dur="250" fill="hold"/>
                                        <p:tgtEl>
                                          <p:spTgt spid="3"/>
                                        </p:tgtEl>
                                        <p:attrNameLst>
                                          <p:attrName>ppt_x</p:attrName>
                                        </p:attrNameLst>
                                      </p:cBhvr>
                                      <p:tavLst>
                                        <p:tav tm="0">
                                          <p:val>
                                            <p:strVal val="#ppt_x"/>
                                          </p:val>
                                        </p:tav>
                                        <p:tav tm="100000">
                                          <p:val>
                                            <p:strVal val="#ppt_x"/>
                                          </p:val>
                                        </p:tav>
                                      </p:tavLst>
                                    </p:anim>
                                    <p:anim calcmode="lin" valueType="num">
                                      <p:cBhvr>
                                        <p:cTn id="23"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4124E-B99C-598B-C4B8-05A5E875B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8BC8D-6FCF-CE94-B78C-185E7A37DB42}"/>
              </a:ext>
            </a:extLst>
          </p:cNvPr>
          <p:cNvSpPr>
            <a:spLocks noGrp="1"/>
          </p:cNvSpPr>
          <p:nvPr>
            <p:ph type="title"/>
          </p:nvPr>
        </p:nvSpPr>
        <p:spPr>
          <a:xfrm>
            <a:off x="640080" y="914400"/>
            <a:ext cx="9390040" cy="766618"/>
          </a:xfrm>
        </p:spPr>
        <p:txBody>
          <a:bodyPr vert="horz" lIns="91440" tIns="45720" rIns="91440" bIns="45720" rtlCol="0" anchor="t">
            <a:normAutofit/>
          </a:bodyPr>
          <a:lstStyle/>
          <a:p>
            <a:r>
              <a:rPr lang="en-US" sz="3400" b="1" dirty="0"/>
              <a:t>Language Model is a Pattern, not a thing</a:t>
            </a:r>
          </a:p>
        </p:txBody>
      </p:sp>
      <p:sp>
        <p:nvSpPr>
          <p:cNvPr id="4" name="Content Placeholder 3">
            <a:extLst>
              <a:ext uri="{FF2B5EF4-FFF2-40B4-BE49-F238E27FC236}">
                <a16:creationId xmlns:a16="http://schemas.microsoft.com/office/drawing/2014/main" id="{AF8CE9A9-4304-3E0C-5C04-4363A7F86B75}"/>
              </a:ext>
            </a:extLst>
          </p:cNvPr>
          <p:cNvSpPr>
            <a:spLocks noGrp="1"/>
          </p:cNvSpPr>
          <p:nvPr>
            <p:ph sz="half" idx="1"/>
          </p:nvPr>
        </p:nvSpPr>
        <p:spPr>
          <a:xfrm>
            <a:off x="838200" y="1825625"/>
            <a:ext cx="4317610" cy="3827030"/>
          </a:xfrm>
        </p:spPr>
        <p:txBody>
          <a:bodyPr>
            <a:normAutofit/>
          </a:bodyPr>
          <a:lstStyle/>
          <a:p>
            <a:pPr marL="0" indent="0">
              <a:spcBef>
                <a:spcPts val="2500"/>
              </a:spcBef>
              <a:buNone/>
            </a:pPr>
            <a:r>
              <a:rPr lang="en-US" sz="1400" b="1" i="0" dirty="0">
                <a:solidFill>
                  <a:srgbClr val="242424"/>
                </a:solidFill>
                <a:effectLst/>
                <a:latin typeface="Segoe UI" panose="020B0502040204020203" pitchFamily="34" charset="0"/>
              </a:rPr>
              <a:t>Language Models as Pattern Recognizers</a:t>
            </a:r>
            <a:r>
              <a:rPr lang="en-US" sz="1400" b="0" i="0" dirty="0">
                <a:solidFill>
                  <a:srgbClr val="242424"/>
                </a:solidFill>
                <a:effectLst/>
                <a:latin typeface="Segoe UI" panose="020B0502040204020203" pitchFamily="34" charset="0"/>
              </a:rPr>
              <a:t>: </a:t>
            </a:r>
          </a:p>
          <a:p>
            <a:pPr marL="0" indent="0">
              <a:spcBef>
                <a:spcPts val="2500"/>
              </a:spcBef>
              <a:buNone/>
            </a:pPr>
            <a:r>
              <a:rPr lang="en-US" sz="1400" b="0" i="0" dirty="0">
                <a:solidFill>
                  <a:srgbClr val="242424"/>
                </a:solidFill>
                <a:effectLst/>
                <a:latin typeface="Segoe UI" panose="020B0502040204020203" pitchFamily="34" charset="0"/>
              </a:rPr>
              <a:t>LMs are essentially </a:t>
            </a:r>
            <a:r>
              <a:rPr lang="en-US" sz="1400" b="1" i="0" dirty="0">
                <a:solidFill>
                  <a:srgbClr val="242424"/>
                </a:solidFill>
                <a:effectLst/>
                <a:latin typeface="Segoe UI" panose="020B0502040204020203" pitchFamily="34" charset="0"/>
              </a:rPr>
              <a:t>sophisticated pattern recognizers</a:t>
            </a:r>
            <a:r>
              <a:rPr lang="en-US" sz="1400" b="0" i="0" dirty="0">
                <a:solidFill>
                  <a:srgbClr val="242424"/>
                </a:solidFill>
                <a:effectLst/>
                <a:latin typeface="Segoe UI" panose="020B0502040204020203" pitchFamily="34" charset="0"/>
              </a:rPr>
              <a:t>. </a:t>
            </a:r>
          </a:p>
          <a:p>
            <a:pPr marL="0" indent="0">
              <a:spcBef>
                <a:spcPts val="2500"/>
              </a:spcBef>
              <a:buNone/>
            </a:pPr>
            <a:r>
              <a:rPr lang="en-US" sz="1400" b="0" i="0" dirty="0">
                <a:solidFill>
                  <a:srgbClr val="242424"/>
                </a:solidFill>
                <a:effectLst/>
                <a:latin typeface="Segoe UI" panose="020B0502040204020203" pitchFamily="34" charset="0"/>
              </a:rPr>
              <a:t>They </a:t>
            </a:r>
            <a:r>
              <a:rPr lang="en-US" sz="1400" b="1" i="0" dirty="0">
                <a:solidFill>
                  <a:srgbClr val="242424"/>
                </a:solidFill>
                <a:effectLst/>
                <a:latin typeface="Segoe UI" panose="020B0502040204020203" pitchFamily="34" charset="0"/>
              </a:rPr>
              <a:t>analyze vast amounts </a:t>
            </a:r>
            <a:r>
              <a:rPr lang="en-US" sz="1400" b="0" i="0" dirty="0">
                <a:solidFill>
                  <a:srgbClr val="242424"/>
                </a:solidFill>
                <a:effectLst/>
                <a:latin typeface="Segoe UI" panose="020B0502040204020203" pitchFamily="34" charset="0"/>
              </a:rPr>
              <a:t>of text data to identify and learn patterns in language usage. </a:t>
            </a:r>
          </a:p>
          <a:p>
            <a:pPr marL="0" indent="0">
              <a:spcBef>
                <a:spcPts val="2500"/>
              </a:spcBef>
              <a:buNone/>
            </a:pPr>
            <a:r>
              <a:rPr lang="en-US" sz="1400" b="0" i="0" dirty="0">
                <a:solidFill>
                  <a:srgbClr val="242424"/>
                </a:solidFill>
                <a:effectLst/>
                <a:latin typeface="Segoe UI" panose="020B0502040204020203" pitchFamily="34" charset="0"/>
              </a:rPr>
              <a:t>These </a:t>
            </a:r>
            <a:r>
              <a:rPr lang="en-US" sz="1400" b="1" i="0" dirty="0">
                <a:solidFill>
                  <a:srgbClr val="242424"/>
                </a:solidFill>
                <a:effectLst/>
                <a:latin typeface="Segoe UI" panose="020B0502040204020203" pitchFamily="34" charset="0"/>
              </a:rPr>
              <a:t>patterns</a:t>
            </a:r>
            <a:r>
              <a:rPr lang="en-US" sz="1400" b="0" i="0" dirty="0">
                <a:solidFill>
                  <a:srgbClr val="242424"/>
                </a:solidFill>
                <a:effectLst/>
                <a:latin typeface="Segoe UI" panose="020B0502040204020203" pitchFamily="34" charset="0"/>
              </a:rPr>
              <a:t> include grammar, syntax, semantics, and even the context in which words are used. </a:t>
            </a:r>
          </a:p>
          <a:p>
            <a:pPr marL="0" indent="0">
              <a:spcBef>
                <a:spcPts val="2500"/>
              </a:spcBef>
              <a:buNone/>
            </a:pPr>
            <a:r>
              <a:rPr lang="en-US" sz="1400" b="0" i="0" dirty="0">
                <a:solidFill>
                  <a:srgbClr val="242424"/>
                </a:solidFill>
                <a:effectLst/>
                <a:latin typeface="Segoe UI" panose="020B0502040204020203" pitchFamily="34" charset="0"/>
              </a:rPr>
              <a:t>By understanding these patterns, LMs can </a:t>
            </a:r>
            <a:r>
              <a:rPr lang="en-US" sz="1400" b="1" i="0" dirty="0">
                <a:solidFill>
                  <a:srgbClr val="242424"/>
                </a:solidFill>
                <a:effectLst/>
                <a:latin typeface="Segoe UI" panose="020B0502040204020203" pitchFamily="34" charset="0"/>
              </a:rPr>
              <a:t>predict the next word</a:t>
            </a:r>
            <a:r>
              <a:rPr lang="en-US" sz="1400" b="0" i="0" dirty="0">
                <a:solidFill>
                  <a:srgbClr val="242424"/>
                </a:solidFill>
                <a:effectLst/>
                <a:latin typeface="Segoe UI" panose="020B0502040204020203" pitchFamily="34" charset="0"/>
              </a:rPr>
              <a:t> in a sentence, generate coherent text, and even understand the nuances of human language.</a:t>
            </a:r>
            <a:endParaRPr lang="en-US" sz="1400" dirty="0"/>
          </a:p>
        </p:txBody>
      </p:sp>
      <p:pic>
        <p:nvPicPr>
          <p:cNvPr id="10" name="Picture 9">
            <a:extLst>
              <a:ext uri="{FF2B5EF4-FFF2-40B4-BE49-F238E27FC236}">
                <a16:creationId xmlns:a16="http://schemas.microsoft.com/office/drawing/2014/main" id="{56C41FC9-1D06-0373-DF7F-4D179E13F32C}"/>
              </a:ext>
            </a:extLst>
          </p:cNvPr>
          <p:cNvPicPr>
            <a:picLocks noChangeAspect="1"/>
          </p:cNvPicPr>
          <p:nvPr/>
        </p:nvPicPr>
        <p:blipFill>
          <a:blip r:embed="rId3"/>
          <a:stretch>
            <a:fillRect/>
          </a:stretch>
        </p:blipFill>
        <p:spPr>
          <a:xfrm>
            <a:off x="5828641" y="1491175"/>
            <a:ext cx="5455130" cy="4604257"/>
          </a:xfrm>
          <a:prstGeom prst="rect">
            <a:avLst/>
          </a:prstGeom>
        </p:spPr>
      </p:pic>
    </p:spTree>
    <p:extLst>
      <p:ext uri="{BB962C8B-B14F-4D97-AF65-F5344CB8AC3E}">
        <p14:creationId xmlns:p14="http://schemas.microsoft.com/office/powerpoint/2010/main" val="2962918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AD2D2-F1B9-9A59-5231-ECA11C30D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76E3D-C936-E555-0AB9-F2AAA6ED3B2E}"/>
              </a:ext>
            </a:extLst>
          </p:cNvPr>
          <p:cNvSpPr>
            <a:spLocks noGrp="1"/>
          </p:cNvSpPr>
          <p:nvPr>
            <p:ph type="title"/>
          </p:nvPr>
        </p:nvSpPr>
        <p:spPr>
          <a:xfrm>
            <a:off x="640080" y="914400"/>
            <a:ext cx="9390040" cy="766618"/>
          </a:xfrm>
        </p:spPr>
        <p:txBody>
          <a:bodyPr vert="horz" lIns="91440" tIns="45720" rIns="91440" bIns="45720" rtlCol="0" anchor="t">
            <a:normAutofit/>
          </a:bodyPr>
          <a:lstStyle/>
          <a:p>
            <a:r>
              <a:rPr lang="en-US" sz="3400" b="1" dirty="0"/>
              <a:t>Pattern = In-Context Learning</a:t>
            </a:r>
          </a:p>
        </p:txBody>
      </p:sp>
      <p:sp>
        <p:nvSpPr>
          <p:cNvPr id="4" name="Content Placeholder 3">
            <a:extLst>
              <a:ext uri="{FF2B5EF4-FFF2-40B4-BE49-F238E27FC236}">
                <a16:creationId xmlns:a16="http://schemas.microsoft.com/office/drawing/2014/main" id="{46DCF9C7-4DB7-756C-A94E-FE8AF59600CF}"/>
              </a:ext>
            </a:extLst>
          </p:cNvPr>
          <p:cNvSpPr>
            <a:spLocks noGrp="1"/>
          </p:cNvSpPr>
          <p:nvPr>
            <p:ph sz="half" idx="1"/>
          </p:nvPr>
        </p:nvSpPr>
        <p:spPr>
          <a:xfrm>
            <a:off x="838199" y="1825625"/>
            <a:ext cx="5020995" cy="3827030"/>
          </a:xfrm>
        </p:spPr>
        <p:txBody>
          <a:bodyPr>
            <a:normAutofit fontScale="62500" lnSpcReduction="20000"/>
          </a:bodyPr>
          <a:lstStyle/>
          <a:p>
            <a:pPr marL="0" indent="0">
              <a:spcBef>
                <a:spcPts val="2500"/>
              </a:spcBef>
              <a:buNone/>
            </a:pPr>
            <a:r>
              <a:rPr lang="en-US" sz="2400" b="0" i="0" dirty="0">
                <a:solidFill>
                  <a:srgbClr val="3D3D3D"/>
                </a:solidFill>
                <a:effectLst/>
                <a:latin typeface="Lato" panose="020F0502020204030203" pitchFamily="34" charset="0"/>
              </a:rPr>
              <a:t>In-context learning (ICL) is where large language models (LLMs) make </a:t>
            </a:r>
            <a:r>
              <a:rPr lang="en-US" sz="2400" b="1" i="0" dirty="0">
                <a:solidFill>
                  <a:srgbClr val="3D3D3D"/>
                </a:solidFill>
                <a:effectLst/>
                <a:latin typeface="Lato" panose="020F0502020204030203" pitchFamily="34" charset="0"/>
              </a:rPr>
              <a:t>predictions based on contexts augmented with just a few training examples</a:t>
            </a:r>
            <a:r>
              <a:rPr lang="en-US" sz="2400" b="0" i="0" dirty="0">
                <a:solidFill>
                  <a:srgbClr val="3D3D3D"/>
                </a:solidFill>
                <a:effectLst/>
                <a:latin typeface="Lato" panose="020F0502020204030203" pitchFamily="34" charset="0"/>
              </a:rPr>
              <a:t>.</a:t>
            </a:r>
          </a:p>
          <a:p>
            <a:pPr marL="0" indent="0">
              <a:spcBef>
                <a:spcPts val="2500"/>
              </a:spcBef>
              <a:buNone/>
            </a:pPr>
            <a:r>
              <a:rPr lang="en-US" sz="2400" b="0" i="0" dirty="0">
                <a:solidFill>
                  <a:srgbClr val="3D3D3D"/>
                </a:solidFill>
                <a:effectLst/>
                <a:latin typeface="Lato" panose="020F0502020204030203" pitchFamily="34" charset="0"/>
              </a:rPr>
              <a:t> LLMs are able to </a:t>
            </a:r>
            <a:r>
              <a:rPr lang="en-US" sz="2400" b="1" i="0" dirty="0">
                <a:solidFill>
                  <a:srgbClr val="3D3D3D"/>
                </a:solidFill>
                <a:effectLst/>
                <a:latin typeface="Lato" panose="020F0502020204030203" pitchFamily="34" charset="0"/>
              </a:rPr>
              <a:t>extract patterns </a:t>
            </a:r>
            <a:r>
              <a:rPr lang="en-US" sz="2400" b="0" i="0" dirty="0">
                <a:solidFill>
                  <a:srgbClr val="3D3D3D"/>
                </a:solidFill>
                <a:effectLst/>
                <a:latin typeface="Lato" panose="020F0502020204030203" pitchFamily="34" charset="0"/>
              </a:rPr>
              <a:t>from the examples provided in the context and use them to perform many complex NLP tasks.</a:t>
            </a:r>
          </a:p>
          <a:p>
            <a:pPr marL="0" indent="0">
              <a:spcBef>
                <a:spcPts val="2500"/>
              </a:spcBef>
              <a:buNone/>
            </a:pPr>
            <a:r>
              <a:rPr lang="en-US" sz="2400" dirty="0"/>
              <a:t>In-Context Learning is like </a:t>
            </a:r>
            <a:r>
              <a:rPr lang="en-US" sz="2400" b="1" dirty="0"/>
              <a:t>teaching by example</a:t>
            </a:r>
          </a:p>
          <a:p>
            <a:pPr marL="0" indent="0">
              <a:spcBef>
                <a:spcPts val="2500"/>
              </a:spcBef>
              <a:buNone/>
            </a:pPr>
            <a:endParaRPr lang="en-US" sz="2000" b="1" dirty="0"/>
          </a:p>
          <a:p>
            <a:pPr marL="0" indent="0">
              <a:spcBef>
                <a:spcPts val="2500"/>
              </a:spcBef>
              <a:buNone/>
            </a:pPr>
            <a:r>
              <a:rPr lang="en-US" sz="2000" b="1" dirty="0"/>
              <a:t>Three Stages to use ICL</a:t>
            </a:r>
          </a:p>
          <a:p>
            <a:pPr marL="0" indent="0">
              <a:spcBef>
                <a:spcPts val="2500"/>
              </a:spcBef>
              <a:buNone/>
            </a:pPr>
            <a:r>
              <a:rPr lang="en-US" sz="2000" b="1" dirty="0"/>
              <a:t>1. Data preprocessing - embedding</a:t>
            </a:r>
          </a:p>
          <a:p>
            <a:pPr marL="0" lvl="1" indent="0">
              <a:buNone/>
            </a:pPr>
            <a:r>
              <a:rPr lang="en-US" sz="2000" b="1" dirty="0"/>
              <a:t>2. Prompt construction </a:t>
            </a:r>
          </a:p>
          <a:p>
            <a:pPr marL="0" lvl="1" indent="0">
              <a:buNone/>
            </a:pPr>
            <a:r>
              <a:rPr lang="en-US" sz="2000" b="1" dirty="0"/>
              <a:t>3. Prompt execution – inference</a:t>
            </a:r>
          </a:p>
          <a:p>
            <a:pPr marL="0" lvl="1" indent="0">
              <a:buNone/>
            </a:pPr>
            <a:endParaRPr lang="en-US" sz="2000" b="1" dirty="0"/>
          </a:p>
          <a:p>
            <a:pPr marL="0" lvl="1" indent="0">
              <a:buNone/>
            </a:pPr>
            <a:endParaRPr lang="en-US" sz="2000" b="1" dirty="0"/>
          </a:p>
          <a:p>
            <a:pPr marL="0" lvl="1" indent="0">
              <a:buNone/>
            </a:pPr>
            <a:endParaRPr lang="en-US" sz="2000" b="1" dirty="0"/>
          </a:p>
          <a:p>
            <a:pPr marL="0" lvl="1" indent="0">
              <a:buNone/>
            </a:pPr>
            <a:endParaRPr lang="en-US" sz="2000" b="1" dirty="0"/>
          </a:p>
          <a:p>
            <a:pPr marL="0" lvl="1" indent="0">
              <a:buNone/>
            </a:pPr>
            <a:endParaRPr lang="en-US" sz="2000" b="1" dirty="0"/>
          </a:p>
        </p:txBody>
      </p:sp>
      <p:pic>
        <p:nvPicPr>
          <p:cNvPr id="5" name="Picture 4">
            <a:extLst>
              <a:ext uri="{FF2B5EF4-FFF2-40B4-BE49-F238E27FC236}">
                <a16:creationId xmlns:a16="http://schemas.microsoft.com/office/drawing/2014/main" id="{218EE71A-EDBA-756A-F53A-E6D4103DA046}"/>
              </a:ext>
            </a:extLst>
          </p:cNvPr>
          <p:cNvPicPr>
            <a:picLocks noChangeAspect="1"/>
          </p:cNvPicPr>
          <p:nvPr/>
        </p:nvPicPr>
        <p:blipFill>
          <a:blip r:embed="rId3"/>
          <a:stretch>
            <a:fillRect/>
          </a:stretch>
        </p:blipFill>
        <p:spPr>
          <a:xfrm>
            <a:off x="5806190" y="1825625"/>
            <a:ext cx="6055065" cy="3472980"/>
          </a:xfrm>
          <a:prstGeom prst="rect">
            <a:avLst/>
          </a:prstGeom>
        </p:spPr>
      </p:pic>
    </p:spTree>
    <p:extLst>
      <p:ext uri="{BB962C8B-B14F-4D97-AF65-F5344CB8AC3E}">
        <p14:creationId xmlns:p14="http://schemas.microsoft.com/office/powerpoint/2010/main" val="3614434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F845-5547-2319-E5C2-37CF91A57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7D3C0-CED5-9DBF-A6FA-EEAA4359916B}"/>
              </a:ext>
            </a:extLst>
          </p:cNvPr>
          <p:cNvSpPr>
            <a:spLocks noGrp="1"/>
          </p:cNvSpPr>
          <p:nvPr>
            <p:ph type="title"/>
          </p:nvPr>
        </p:nvSpPr>
        <p:spPr>
          <a:xfrm>
            <a:off x="640080" y="556181"/>
            <a:ext cx="6291472" cy="1455499"/>
          </a:xfrm>
        </p:spPr>
        <p:txBody>
          <a:bodyPr vert="horz" lIns="91440" tIns="45720" rIns="91440" bIns="45720" rtlCol="0" anchor="t">
            <a:normAutofit/>
          </a:bodyPr>
          <a:lstStyle/>
          <a:p>
            <a:r>
              <a:rPr lang="en-US" sz="3400" b="1" dirty="0"/>
              <a:t>LM Usage</a:t>
            </a:r>
          </a:p>
        </p:txBody>
      </p:sp>
      <p:sp>
        <p:nvSpPr>
          <p:cNvPr id="4" name="Content Placeholder 3">
            <a:extLst>
              <a:ext uri="{FF2B5EF4-FFF2-40B4-BE49-F238E27FC236}">
                <a16:creationId xmlns:a16="http://schemas.microsoft.com/office/drawing/2014/main" id="{51E098D3-3FB0-981A-F01C-3AB30ECB4F02}"/>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E1755A47-B43E-607D-0A2E-8CC56D01A7ED}"/>
              </a:ext>
            </a:extLst>
          </p:cNvPr>
          <p:cNvPicPr>
            <a:picLocks noChangeAspect="1"/>
          </p:cNvPicPr>
          <p:nvPr/>
        </p:nvPicPr>
        <p:blipFill>
          <a:blip r:embed="rId3"/>
          <a:stretch>
            <a:fillRect/>
          </a:stretch>
        </p:blipFill>
        <p:spPr>
          <a:xfrm>
            <a:off x="70607" y="1369792"/>
            <a:ext cx="11898385" cy="5449060"/>
          </a:xfrm>
          <a:prstGeom prst="rect">
            <a:avLst/>
          </a:prstGeom>
        </p:spPr>
      </p:pic>
    </p:spTree>
    <p:extLst>
      <p:ext uri="{BB962C8B-B14F-4D97-AF65-F5344CB8AC3E}">
        <p14:creationId xmlns:p14="http://schemas.microsoft.com/office/powerpoint/2010/main" val="1327201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FE6DD-AA0A-812C-96FF-2988B0EB2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82320-8767-DA02-75CA-186338CBC567}"/>
              </a:ext>
            </a:extLst>
          </p:cNvPr>
          <p:cNvSpPr>
            <a:spLocks noGrp="1"/>
          </p:cNvSpPr>
          <p:nvPr>
            <p:ph type="title"/>
          </p:nvPr>
        </p:nvSpPr>
        <p:spPr>
          <a:xfrm>
            <a:off x="640080" y="556181"/>
            <a:ext cx="6291472" cy="1455499"/>
          </a:xfrm>
        </p:spPr>
        <p:txBody>
          <a:bodyPr vert="horz" lIns="91440" tIns="45720" rIns="91440" bIns="45720" rtlCol="0" anchor="t">
            <a:normAutofit/>
          </a:bodyPr>
          <a:lstStyle/>
          <a:p>
            <a:r>
              <a:rPr lang="en-US" sz="3400" b="1" dirty="0"/>
              <a:t>Common Limitations of LM</a:t>
            </a:r>
          </a:p>
        </p:txBody>
      </p:sp>
      <p:pic>
        <p:nvPicPr>
          <p:cNvPr id="6" name="Picture 5">
            <a:extLst>
              <a:ext uri="{FF2B5EF4-FFF2-40B4-BE49-F238E27FC236}">
                <a16:creationId xmlns:a16="http://schemas.microsoft.com/office/drawing/2014/main" id="{239B2D5F-7E41-3D5B-1AD6-3604EBF9D0E8}"/>
              </a:ext>
            </a:extLst>
          </p:cNvPr>
          <p:cNvPicPr>
            <a:picLocks noChangeAspect="1"/>
          </p:cNvPicPr>
          <p:nvPr/>
        </p:nvPicPr>
        <p:blipFill>
          <a:blip r:embed="rId3"/>
          <a:stretch>
            <a:fillRect/>
          </a:stretch>
        </p:blipFill>
        <p:spPr>
          <a:xfrm>
            <a:off x="1489434" y="1263388"/>
            <a:ext cx="10702565" cy="5031427"/>
          </a:xfrm>
          <a:prstGeom prst="rect">
            <a:avLst/>
          </a:prstGeom>
        </p:spPr>
      </p:pic>
    </p:spTree>
    <p:extLst>
      <p:ext uri="{BB962C8B-B14F-4D97-AF65-F5344CB8AC3E}">
        <p14:creationId xmlns:p14="http://schemas.microsoft.com/office/powerpoint/2010/main" val="31510416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E8749-03C4-4060-3942-8D8EDC732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B047A-5D9E-E79D-6B5E-54D604745C45}"/>
              </a:ext>
            </a:extLst>
          </p:cNvPr>
          <p:cNvSpPr>
            <a:spLocks noGrp="1"/>
          </p:cNvSpPr>
          <p:nvPr>
            <p:ph type="title"/>
          </p:nvPr>
        </p:nvSpPr>
        <p:spPr>
          <a:xfrm>
            <a:off x="548640" y="513471"/>
            <a:ext cx="9263575" cy="5760720"/>
          </a:xfrm>
        </p:spPr>
        <p:txBody>
          <a:bodyPr vert="horz" lIns="91440" tIns="45720" rIns="91440" bIns="45720" rtlCol="0" anchor="t">
            <a:normAutofit/>
          </a:bodyPr>
          <a:lstStyle/>
          <a:p>
            <a:r>
              <a:rPr lang="en-US" sz="3400" b="1" dirty="0"/>
              <a:t>Prompt Engineering</a:t>
            </a:r>
            <a:br>
              <a:rPr lang="en-US" sz="3400" b="1" dirty="0"/>
            </a:br>
            <a:r>
              <a:rPr lang="en-US" sz="1400" dirty="0"/>
              <a:t>The art of </a:t>
            </a:r>
            <a:r>
              <a:rPr lang="en-US" sz="1400" b="1" dirty="0"/>
              <a:t>crafting specific instructions </a:t>
            </a:r>
            <a:r>
              <a:rPr lang="en-US" sz="1400" dirty="0"/>
              <a:t>to get desired outputs from language models. </a:t>
            </a:r>
            <a:br>
              <a:rPr lang="en-US" sz="1400" dirty="0"/>
            </a:br>
            <a:r>
              <a:rPr lang="en-US" sz="1400" dirty="0"/>
              <a:t>This includes techniques like few-shot learning and chain-of-thought prompting.</a:t>
            </a:r>
            <a:br>
              <a:rPr lang="en-US" sz="1400" dirty="0"/>
            </a:br>
            <a:br>
              <a:rPr lang="en-US" sz="3400" b="1" dirty="0"/>
            </a:br>
            <a:r>
              <a:rPr lang="en-US" sz="3400" b="1" dirty="0"/>
              <a:t>Retrieval Augmented Generation (RAG)</a:t>
            </a:r>
            <a:br>
              <a:rPr lang="en-US" sz="3400" b="1" dirty="0"/>
            </a:br>
            <a:r>
              <a:rPr lang="en-US" sz="1400" dirty="0"/>
              <a:t>Combines LLMs with </a:t>
            </a:r>
            <a:r>
              <a:rPr lang="en-US" sz="1400" b="1" dirty="0"/>
              <a:t>external knowledge </a:t>
            </a:r>
            <a:r>
              <a:rPr lang="en-US" sz="1400" dirty="0"/>
              <a:t>bases to generate more accurate responses. </a:t>
            </a:r>
            <a:br>
              <a:rPr lang="en-US" sz="1400" dirty="0"/>
            </a:br>
            <a:r>
              <a:rPr lang="en-US" sz="1400" dirty="0"/>
              <a:t>The model first retrieves relevant information before generating an answer.</a:t>
            </a:r>
            <a:br>
              <a:rPr lang="en-US" sz="1400" dirty="0"/>
            </a:br>
            <a:br>
              <a:rPr lang="en-US" sz="3400" b="1" dirty="0"/>
            </a:br>
            <a:r>
              <a:rPr lang="en-US" sz="3400" b="1" dirty="0"/>
              <a:t>Fine-Tuning</a:t>
            </a:r>
            <a:br>
              <a:rPr lang="en-US" sz="3400" b="1" dirty="0"/>
            </a:br>
            <a:r>
              <a:rPr lang="en-US" sz="1400" dirty="0"/>
              <a:t>Further training a pre-trained model on </a:t>
            </a:r>
            <a:r>
              <a:rPr lang="en-US" sz="1400" b="1" dirty="0"/>
              <a:t>specific data to specialize </a:t>
            </a:r>
            <a:r>
              <a:rPr lang="en-US" sz="1400" dirty="0"/>
              <a:t>it for particular tasks. </a:t>
            </a:r>
            <a:br>
              <a:rPr lang="en-US" sz="1400" dirty="0"/>
            </a:br>
            <a:r>
              <a:rPr lang="en-US" sz="1400" dirty="0"/>
              <a:t>This allows models to adapt to specific domains while keeping their general capabilities.</a:t>
            </a:r>
            <a:br>
              <a:rPr lang="en-US" sz="1400" dirty="0"/>
            </a:br>
            <a:br>
              <a:rPr lang="en-US" sz="3400" b="1" dirty="0"/>
            </a:br>
            <a:r>
              <a:rPr lang="en-US" sz="3400" b="1" dirty="0"/>
              <a:t>Agents</a:t>
            </a:r>
            <a:br>
              <a:rPr lang="en-US" sz="3400" b="1" dirty="0"/>
            </a:br>
            <a:r>
              <a:rPr lang="en-US" sz="1400" dirty="0"/>
              <a:t>AI systems that can </a:t>
            </a:r>
            <a:r>
              <a:rPr lang="en-US" sz="1400" b="1" dirty="0"/>
              <a:t>autonomously</a:t>
            </a:r>
            <a:r>
              <a:rPr lang="en-US" sz="1400" dirty="0"/>
              <a:t> break down and </a:t>
            </a:r>
            <a:r>
              <a:rPr lang="en-US" sz="1400" b="1" dirty="0"/>
              <a:t>complete tasks by using tools </a:t>
            </a:r>
            <a:r>
              <a:rPr lang="en-US" sz="1400" dirty="0"/>
              <a:t>and </a:t>
            </a:r>
            <a:r>
              <a:rPr lang="en-US" sz="1400" b="1" dirty="0"/>
              <a:t>making decisions</a:t>
            </a:r>
            <a:r>
              <a:rPr lang="en-US" sz="1400" dirty="0"/>
              <a:t>. </a:t>
            </a:r>
            <a:br>
              <a:rPr lang="en-US" sz="1400" dirty="0"/>
            </a:br>
            <a:r>
              <a:rPr lang="en-US" sz="1400" dirty="0"/>
              <a:t>They combine LLMs with planning abilities to execute complex sequences of actions.</a:t>
            </a:r>
            <a:endParaRPr lang="en-US" sz="3400" b="1" dirty="0"/>
          </a:p>
        </p:txBody>
      </p:sp>
    </p:spTree>
    <p:extLst>
      <p:ext uri="{BB962C8B-B14F-4D97-AF65-F5344CB8AC3E}">
        <p14:creationId xmlns:p14="http://schemas.microsoft.com/office/powerpoint/2010/main" val="35950536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CEA0B-F375-335C-5C5C-EE8872B850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EAC86D-A616-53A1-F6E1-96685D29D2DB}"/>
              </a:ext>
            </a:extLst>
          </p:cNvPr>
          <p:cNvSpPr>
            <a:spLocks noGrp="1"/>
          </p:cNvSpPr>
          <p:nvPr>
            <p:ph type="title"/>
          </p:nvPr>
        </p:nvSpPr>
        <p:spPr>
          <a:xfrm>
            <a:off x="640079" y="556181"/>
            <a:ext cx="10092575" cy="1455499"/>
          </a:xfrm>
        </p:spPr>
        <p:txBody>
          <a:bodyPr vert="horz" lIns="91440" tIns="45720" rIns="91440" bIns="45720" rtlCol="0" anchor="t">
            <a:normAutofit/>
          </a:bodyPr>
          <a:lstStyle/>
          <a:p>
            <a:r>
              <a:rPr lang="en-US" sz="3400" b="1" dirty="0"/>
              <a:t>Emerging Architectures for LLM Applications</a:t>
            </a:r>
          </a:p>
        </p:txBody>
      </p:sp>
      <p:pic>
        <p:nvPicPr>
          <p:cNvPr id="6" name="Content Placeholder 5">
            <a:extLst>
              <a:ext uri="{FF2B5EF4-FFF2-40B4-BE49-F238E27FC236}">
                <a16:creationId xmlns:a16="http://schemas.microsoft.com/office/drawing/2014/main" id="{9D5BE4F7-CDE1-F6D5-BFC7-2958714934BA}"/>
              </a:ext>
            </a:extLst>
          </p:cNvPr>
          <p:cNvPicPr>
            <a:picLocks noGrp="1" noChangeAspect="1"/>
          </p:cNvPicPr>
          <p:nvPr>
            <p:ph sz="half" idx="1"/>
          </p:nvPr>
        </p:nvPicPr>
        <p:blipFill>
          <a:blip r:embed="rId3"/>
          <a:stretch>
            <a:fillRect/>
          </a:stretch>
        </p:blipFill>
        <p:spPr>
          <a:xfrm>
            <a:off x="640079" y="1358090"/>
            <a:ext cx="7947581" cy="4755034"/>
          </a:xfrm>
        </p:spPr>
      </p:pic>
      <p:pic>
        <p:nvPicPr>
          <p:cNvPr id="8" name="Picture 7">
            <a:extLst>
              <a:ext uri="{FF2B5EF4-FFF2-40B4-BE49-F238E27FC236}">
                <a16:creationId xmlns:a16="http://schemas.microsoft.com/office/drawing/2014/main" id="{BE69CABB-4AB9-E6F1-F7F0-EA385A2DBC99}"/>
              </a:ext>
            </a:extLst>
          </p:cNvPr>
          <p:cNvPicPr>
            <a:picLocks noChangeAspect="1"/>
          </p:cNvPicPr>
          <p:nvPr/>
        </p:nvPicPr>
        <p:blipFill>
          <a:blip r:embed="rId4"/>
          <a:stretch>
            <a:fillRect/>
          </a:stretch>
        </p:blipFill>
        <p:spPr>
          <a:xfrm>
            <a:off x="8995813" y="179109"/>
            <a:ext cx="3115468" cy="1563032"/>
          </a:xfrm>
          <a:prstGeom prst="rect">
            <a:avLst/>
          </a:prstGeom>
        </p:spPr>
      </p:pic>
      <p:sp>
        <p:nvSpPr>
          <p:cNvPr id="10" name="TextBox 9">
            <a:extLst>
              <a:ext uri="{FF2B5EF4-FFF2-40B4-BE49-F238E27FC236}">
                <a16:creationId xmlns:a16="http://schemas.microsoft.com/office/drawing/2014/main" id="{F3DD88B7-0AF8-02A3-699D-223404DF342F}"/>
              </a:ext>
            </a:extLst>
          </p:cNvPr>
          <p:cNvSpPr txBox="1"/>
          <p:nvPr/>
        </p:nvSpPr>
        <p:spPr>
          <a:xfrm>
            <a:off x="8922327" y="2535278"/>
            <a:ext cx="2900217" cy="923330"/>
          </a:xfrm>
          <a:prstGeom prst="rect">
            <a:avLst/>
          </a:prstGeom>
          <a:noFill/>
        </p:spPr>
        <p:txBody>
          <a:bodyPr wrap="square">
            <a:spAutoFit/>
          </a:bodyPr>
          <a:lstStyle/>
          <a:p>
            <a:r>
              <a:rPr lang="en-US" sz="1800" dirty="0">
                <a:effectLst/>
                <a:latin typeface="Calibri" panose="020F0502020204030204" pitchFamily="34" charset="0"/>
                <a:hlinkClick r:id="rId5"/>
              </a:rPr>
              <a:t>Emerging Architectures for LLM Applications | Andreessen Horowitz</a:t>
            </a:r>
            <a:endParaRPr lang="en-US" dirty="0"/>
          </a:p>
        </p:txBody>
      </p:sp>
    </p:spTree>
    <p:extLst>
      <p:ext uri="{BB962C8B-B14F-4D97-AF65-F5344CB8AC3E}">
        <p14:creationId xmlns:p14="http://schemas.microsoft.com/office/powerpoint/2010/main" val="39016064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53ED7-23E3-C432-7FA4-0C7BB3F6B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1B90-EC80-874E-D34C-C7B62E5834D8}"/>
              </a:ext>
            </a:extLst>
          </p:cNvPr>
          <p:cNvSpPr>
            <a:spLocks noGrp="1"/>
          </p:cNvSpPr>
          <p:nvPr>
            <p:ph type="title"/>
          </p:nvPr>
        </p:nvSpPr>
        <p:spPr>
          <a:xfrm>
            <a:off x="371764" y="230912"/>
            <a:ext cx="11159246" cy="1097280"/>
          </a:xfrm>
        </p:spPr>
        <p:txBody>
          <a:bodyPr vert="horz" lIns="91440" tIns="45720" rIns="91440" bIns="45720" rtlCol="0" anchor="t">
            <a:normAutofit/>
          </a:bodyPr>
          <a:lstStyle/>
          <a:p>
            <a:pPr>
              <a:lnSpc>
                <a:spcPct val="100000"/>
              </a:lnSpc>
            </a:pPr>
            <a:r>
              <a:rPr lang="en-US" sz="4000" b="1" dirty="0"/>
              <a:t>What should we do, where do we start developing?</a:t>
            </a:r>
          </a:p>
        </p:txBody>
      </p:sp>
      <p:pic>
        <p:nvPicPr>
          <p:cNvPr id="9" name="Picture 8" descr="A diagram of a process flow&#10;&#10;AI-generated content may be incorrect.">
            <a:extLst>
              <a:ext uri="{FF2B5EF4-FFF2-40B4-BE49-F238E27FC236}">
                <a16:creationId xmlns:a16="http://schemas.microsoft.com/office/drawing/2014/main" id="{16E42F03-3ACF-EAE4-47B4-F2B9CB355E6C}"/>
              </a:ext>
            </a:extLst>
          </p:cNvPr>
          <p:cNvPicPr>
            <a:picLocks noChangeAspect="1"/>
          </p:cNvPicPr>
          <p:nvPr/>
        </p:nvPicPr>
        <p:blipFill>
          <a:blip r:embed="rId3"/>
          <a:stretch>
            <a:fillRect/>
          </a:stretch>
        </p:blipFill>
        <p:spPr>
          <a:xfrm>
            <a:off x="478449" y="1484531"/>
            <a:ext cx="8730206" cy="4892087"/>
          </a:xfrm>
          <a:prstGeom prst="rect">
            <a:avLst/>
          </a:prstGeom>
        </p:spPr>
      </p:pic>
      <p:sp>
        <p:nvSpPr>
          <p:cNvPr id="16" name="TextBox 15">
            <a:extLst>
              <a:ext uri="{FF2B5EF4-FFF2-40B4-BE49-F238E27FC236}">
                <a16:creationId xmlns:a16="http://schemas.microsoft.com/office/drawing/2014/main" id="{49886B26-F932-3F66-705B-2275C1F5D5CE}"/>
              </a:ext>
            </a:extLst>
          </p:cNvPr>
          <p:cNvSpPr txBox="1"/>
          <p:nvPr/>
        </p:nvSpPr>
        <p:spPr>
          <a:xfrm>
            <a:off x="478449" y="6376618"/>
            <a:ext cx="2083840" cy="369332"/>
          </a:xfrm>
          <a:prstGeom prst="rect">
            <a:avLst/>
          </a:prstGeom>
          <a:noFill/>
        </p:spPr>
        <p:txBody>
          <a:bodyPr wrap="none" rtlCol="0">
            <a:spAutoFit/>
          </a:bodyPr>
          <a:lstStyle/>
          <a:p>
            <a:r>
              <a:rPr lang="en-US" dirty="0" err="1">
                <a:solidFill>
                  <a:schemeClr val="bg2">
                    <a:lumMod val="90000"/>
                  </a:schemeClr>
                </a:solidFill>
              </a:rPr>
              <a:t>by@AI</a:t>
            </a:r>
            <a:r>
              <a:rPr lang="en-US" dirty="0">
                <a:solidFill>
                  <a:schemeClr val="bg2">
                    <a:lumMod val="90000"/>
                  </a:schemeClr>
                </a:solidFill>
              </a:rPr>
              <a:t> Makerspace</a:t>
            </a:r>
          </a:p>
        </p:txBody>
      </p:sp>
    </p:spTree>
    <p:extLst>
      <p:ext uri="{BB962C8B-B14F-4D97-AF65-F5344CB8AC3E}">
        <p14:creationId xmlns:p14="http://schemas.microsoft.com/office/powerpoint/2010/main" val="21454805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686EC-1A86-73A5-11FE-1F1CBCB84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6A88E9-5F4C-D757-5650-0757BB0B2487}"/>
              </a:ext>
            </a:extLst>
          </p:cNvPr>
          <p:cNvSpPr>
            <a:spLocks noGrp="1"/>
          </p:cNvSpPr>
          <p:nvPr>
            <p:ph type="title"/>
          </p:nvPr>
        </p:nvSpPr>
        <p:spPr>
          <a:xfrm>
            <a:off x="371764" y="914400"/>
            <a:ext cx="11159246" cy="1097280"/>
          </a:xfrm>
        </p:spPr>
        <p:txBody>
          <a:bodyPr vert="horz" lIns="91440" tIns="45720" rIns="91440" bIns="45720" rtlCol="0" anchor="t">
            <a:normAutofit/>
          </a:bodyPr>
          <a:lstStyle/>
          <a:p>
            <a:pPr>
              <a:lnSpc>
                <a:spcPct val="100000"/>
              </a:lnSpc>
            </a:pPr>
            <a:r>
              <a:rPr lang="en-US" sz="4000" b="1" dirty="0"/>
              <a:t>Agentic application progression?</a:t>
            </a:r>
          </a:p>
        </p:txBody>
      </p:sp>
      <p:sp>
        <p:nvSpPr>
          <p:cNvPr id="4" name="Content Placeholder 3">
            <a:extLst>
              <a:ext uri="{FF2B5EF4-FFF2-40B4-BE49-F238E27FC236}">
                <a16:creationId xmlns:a16="http://schemas.microsoft.com/office/drawing/2014/main" id="{8D621A59-1523-D17B-3B2C-9F4CDA8B3F5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00654" y="1763712"/>
            <a:ext cx="3152548" cy="4534209"/>
          </a:xfrm>
        </p:spPr>
        <p:txBody>
          <a:bodyPr>
            <a:normAutofit/>
          </a:bodyPr>
          <a:lstStyle/>
          <a:p>
            <a:pPr marL="0" indent="0">
              <a:spcBef>
                <a:spcPts val="2500"/>
              </a:spcBef>
              <a:buNone/>
            </a:pPr>
            <a:r>
              <a:rPr lang="en-US" sz="1400" b="1" dirty="0"/>
              <a:t>Solving real-world tasks typically involves a trial-and-error process</a:t>
            </a:r>
          </a:p>
          <a:p>
            <a:pPr marL="0" indent="0">
              <a:spcBef>
                <a:spcPts val="2500"/>
              </a:spcBef>
              <a:buNone/>
            </a:pPr>
            <a:r>
              <a:rPr lang="en-US" sz="1400" b="1" dirty="0"/>
              <a:t>Leveraging external tools and retrieving from external knowledge expand LLM capabilities</a:t>
            </a:r>
          </a:p>
          <a:p>
            <a:pPr marL="0" indent="0">
              <a:spcBef>
                <a:spcPts val="2500"/>
              </a:spcBef>
              <a:buNone/>
            </a:pPr>
            <a:r>
              <a:rPr lang="en-US" sz="1400" b="1" dirty="0"/>
              <a:t>Agent workflow facilitates complex tasks</a:t>
            </a:r>
          </a:p>
          <a:p>
            <a:pPr>
              <a:spcBef>
                <a:spcPts val="2500"/>
              </a:spcBef>
            </a:pPr>
            <a:r>
              <a:rPr lang="en-US" sz="1400" b="1" dirty="0"/>
              <a:t>Task decomposition</a:t>
            </a:r>
          </a:p>
          <a:p>
            <a:pPr>
              <a:spcBef>
                <a:spcPts val="2500"/>
              </a:spcBef>
            </a:pPr>
            <a:r>
              <a:rPr lang="en-US" sz="1400" b="1" dirty="0"/>
              <a:t>Reasoning and planning capability</a:t>
            </a:r>
          </a:p>
          <a:p>
            <a:pPr>
              <a:spcBef>
                <a:spcPts val="2500"/>
              </a:spcBef>
            </a:pPr>
            <a:r>
              <a:rPr lang="en-US" sz="1400" b="1" dirty="0"/>
              <a:t>Multi-agent collaboration</a:t>
            </a:r>
          </a:p>
          <a:p>
            <a:pPr>
              <a:spcBef>
                <a:spcPts val="2500"/>
              </a:spcBef>
            </a:pPr>
            <a:r>
              <a:rPr lang="en-US" sz="1400" b="1" dirty="0"/>
              <a:t>Human in the loop</a:t>
            </a:r>
          </a:p>
          <a:p>
            <a:pPr>
              <a:spcBef>
                <a:spcPts val="2500"/>
              </a:spcBef>
            </a:pPr>
            <a:endParaRPr lang="en-US" sz="1400" b="1" dirty="0"/>
          </a:p>
        </p:txBody>
      </p:sp>
      <p:pic>
        <p:nvPicPr>
          <p:cNvPr id="3" name="Picture 2" descr="A diagram of a ladder&#10;&#10;AI-generated content may be incorrect.">
            <a:extLst>
              <a:ext uri="{FF2B5EF4-FFF2-40B4-BE49-F238E27FC236}">
                <a16:creationId xmlns:a16="http://schemas.microsoft.com/office/drawing/2014/main" id="{6FDFDE3E-08B1-7A84-F51B-54B6879CA652}"/>
              </a:ext>
            </a:extLst>
          </p:cNvPr>
          <p:cNvPicPr>
            <a:picLocks noChangeAspect="1"/>
          </p:cNvPicPr>
          <p:nvPr/>
        </p:nvPicPr>
        <p:blipFill>
          <a:blip r:embed="rId3"/>
          <a:stretch>
            <a:fillRect/>
          </a:stretch>
        </p:blipFill>
        <p:spPr>
          <a:xfrm>
            <a:off x="211523" y="1763712"/>
            <a:ext cx="8166939" cy="4351338"/>
          </a:xfrm>
          <a:prstGeom prst="rect">
            <a:avLst/>
          </a:prstGeom>
        </p:spPr>
      </p:pic>
    </p:spTree>
    <p:extLst>
      <p:ext uri="{BB962C8B-B14F-4D97-AF65-F5344CB8AC3E}">
        <p14:creationId xmlns:p14="http://schemas.microsoft.com/office/powerpoint/2010/main" val="3594368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CAD78-BFA9-9F5D-09DF-9B99E04E0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7F6298-27B6-1EB2-F9BF-2DF7AA4C4FBE}"/>
              </a:ext>
            </a:extLst>
          </p:cNvPr>
          <p:cNvSpPr>
            <a:spLocks noGrp="1"/>
          </p:cNvSpPr>
          <p:nvPr>
            <p:ph type="title"/>
          </p:nvPr>
        </p:nvSpPr>
        <p:spPr>
          <a:xfrm>
            <a:off x="640080" y="556181"/>
            <a:ext cx="6291472" cy="1455499"/>
          </a:xfrm>
        </p:spPr>
        <p:txBody>
          <a:bodyPr vert="horz" lIns="91440" tIns="45720" rIns="91440" bIns="45720" rtlCol="0" anchor="t">
            <a:normAutofit/>
          </a:bodyPr>
          <a:lstStyle/>
          <a:p>
            <a:r>
              <a:rPr lang="en-US" sz="3400" b="1" dirty="0"/>
              <a:t>Prompt Engineering</a:t>
            </a:r>
          </a:p>
        </p:txBody>
      </p:sp>
      <p:sp>
        <p:nvSpPr>
          <p:cNvPr id="4" name="Content Placeholder 3">
            <a:extLst>
              <a:ext uri="{FF2B5EF4-FFF2-40B4-BE49-F238E27FC236}">
                <a16:creationId xmlns:a16="http://schemas.microsoft.com/office/drawing/2014/main" id="{4575E6AF-BD8B-B3EA-A2FC-4524A70CB42F}"/>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78AD196C-9EA5-F94B-B8D1-6C22FE40D140}"/>
              </a:ext>
            </a:extLst>
          </p:cNvPr>
          <p:cNvPicPr>
            <a:picLocks noChangeAspect="1"/>
          </p:cNvPicPr>
          <p:nvPr/>
        </p:nvPicPr>
        <p:blipFill>
          <a:blip r:embed="rId3"/>
          <a:stretch>
            <a:fillRect/>
          </a:stretch>
        </p:blipFill>
        <p:spPr>
          <a:xfrm>
            <a:off x="525658" y="1356666"/>
            <a:ext cx="11485893" cy="5501334"/>
          </a:xfrm>
          <a:prstGeom prst="rect">
            <a:avLst/>
          </a:prstGeom>
        </p:spPr>
      </p:pic>
    </p:spTree>
    <p:extLst>
      <p:ext uri="{BB962C8B-B14F-4D97-AF65-F5344CB8AC3E}">
        <p14:creationId xmlns:p14="http://schemas.microsoft.com/office/powerpoint/2010/main" val="3917096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51751-1F8A-A376-72EC-350E0DFE6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4806D-C7EB-7E3D-66CA-F78020E66022}"/>
              </a:ext>
            </a:extLst>
          </p:cNvPr>
          <p:cNvSpPr>
            <a:spLocks noGrp="1"/>
          </p:cNvSpPr>
          <p:nvPr>
            <p:ph type="title"/>
          </p:nvPr>
        </p:nvSpPr>
        <p:spPr>
          <a:xfrm>
            <a:off x="640079" y="556182"/>
            <a:ext cx="8374611" cy="736910"/>
          </a:xfrm>
        </p:spPr>
        <p:txBody>
          <a:bodyPr vert="horz" lIns="91440" tIns="45720" rIns="91440" bIns="45720" rtlCol="0" anchor="t">
            <a:normAutofit fontScale="90000"/>
          </a:bodyPr>
          <a:lstStyle/>
          <a:p>
            <a:r>
              <a:rPr lang="en-US" sz="3400" b="1" dirty="0"/>
              <a:t>Best Practices for prompt engineering</a:t>
            </a:r>
            <a:br>
              <a:rPr lang="en-US" sz="3400" b="1" dirty="0"/>
            </a:br>
            <a:br>
              <a:rPr lang="en-US" sz="3400" b="1" dirty="0"/>
            </a:br>
            <a:r>
              <a:rPr lang="en-US" sz="2200" b="1" dirty="0"/>
              <a:t>Follow Open AI Guidance here: </a:t>
            </a:r>
            <a:br>
              <a:rPr lang="en-US" sz="3400" b="1" dirty="0"/>
            </a:br>
            <a:r>
              <a:rPr lang="en-US" sz="2200" b="1" dirty="0"/>
              <a:t>&gt;&gt;&gt;</a:t>
            </a:r>
            <a:r>
              <a:rPr lang="en-US" sz="3400" b="1" dirty="0"/>
              <a:t> </a:t>
            </a:r>
            <a:r>
              <a:rPr lang="en-US" sz="1800" dirty="0">
                <a:effectLst/>
                <a:latin typeface="Calibri" panose="020F0502020204030204" pitchFamily="34" charset="0"/>
                <a:hlinkClick r:id="rId3"/>
              </a:rPr>
              <a:t>Prompt engineering - OpenAI API</a:t>
            </a:r>
            <a:br>
              <a:rPr lang="en-US" sz="3400" b="1" dirty="0"/>
            </a:br>
            <a:br>
              <a:rPr lang="en-US" sz="3400" b="1" dirty="0"/>
            </a:br>
            <a:r>
              <a:rPr lang="en-US" sz="2200" b="1" i="0" dirty="0">
                <a:solidFill>
                  <a:srgbClr val="000000"/>
                </a:solidFill>
                <a:effectLst/>
                <a:latin typeface="Lucida Grande"/>
              </a:rPr>
              <a:t>Principled Instructions Are All You Need for Questioning</a:t>
            </a:r>
            <a:br>
              <a:rPr lang="en-US" sz="1400" b="1" i="0" dirty="0">
                <a:solidFill>
                  <a:srgbClr val="000000"/>
                </a:solidFill>
                <a:effectLst/>
                <a:latin typeface="Lucida Grande"/>
              </a:rPr>
            </a:br>
            <a:r>
              <a:rPr lang="en-US" sz="2200" b="1" i="0" dirty="0">
                <a:solidFill>
                  <a:srgbClr val="000000"/>
                </a:solidFill>
                <a:effectLst/>
              </a:rPr>
              <a:t>&gt;&gt;&gt;</a:t>
            </a:r>
            <a:r>
              <a:rPr lang="en-US" sz="1300" dirty="0">
                <a:hlinkClick r:id="rId4"/>
              </a:rPr>
              <a:t>[2312.16171] Principled Instructions Are All You Need for Questioning LLaMA-1/2, GPT-3.5/4</a:t>
            </a:r>
            <a:br>
              <a:rPr lang="en-US" sz="1050" dirty="0"/>
            </a:br>
            <a:br>
              <a:rPr lang="en-US" sz="1050" dirty="0"/>
            </a:br>
            <a:br>
              <a:rPr lang="en-US" sz="1050" dirty="0"/>
            </a:br>
            <a:r>
              <a:rPr lang="en-US" sz="2200" b="1" dirty="0"/>
              <a:t>Model Roles </a:t>
            </a:r>
          </a:p>
        </p:txBody>
      </p:sp>
      <p:pic>
        <p:nvPicPr>
          <p:cNvPr id="4" name="Picture 3">
            <a:extLst>
              <a:ext uri="{FF2B5EF4-FFF2-40B4-BE49-F238E27FC236}">
                <a16:creationId xmlns:a16="http://schemas.microsoft.com/office/drawing/2014/main" id="{483B8B85-8C33-FADA-FBC8-61276037EA76}"/>
              </a:ext>
            </a:extLst>
          </p:cNvPr>
          <p:cNvPicPr>
            <a:picLocks noChangeAspect="1"/>
          </p:cNvPicPr>
          <p:nvPr/>
        </p:nvPicPr>
        <p:blipFill>
          <a:blip r:embed="rId5"/>
          <a:stretch>
            <a:fillRect/>
          </a:stretch>
        </p:blipFill>
        <p:spPr>
          <a:xfrm>
            <a:off x="640078" y="4520394"/>
            <a:ext cx="8526065" cy="1781424"/>
          </a:xfrm>
          <a:prstGeom prst="rect">
            <a:avLst/>
          </a:prstGeom>
        </p:spPr>
      </p:pic>
      <p:sp>
        <p:nvSpPr>
          <p:cNvPr id="6" name="TextBox 5">
            <a:extLst>
              <a:ext uri="{FF2B5EF4-FFF2-40B4-BE49-F238E27FC236}">
                <a16:creationId xmlns:a16="http://schemas.microsoft.com/office/drawing/2014/main" id="{71040DD7-15D7-F345-F92B-0CF537BBC053}"/>
              </a:ext>
            </a:extLst>
          </p:cNvPr>
          <p:cNvSpPr txBox="1"/>
          <p:nvPr/>
        </p:nvSpPr>
        <p:spPr>
          <a:xfrm>
            <a:off x="640078" y="3523780"/>
            <a:ext cx="8374611" cy="400110"/>
          </a:xfrm>
          <a:prstGeom prst="rect">
            <a:avLst/>
          </a:prstGeom>
          <a:noFill/>
        </p:spPr>
        <p:txBody>
          <a:bodyPr wrap="square">
            <a:spAutoFit/>
          </a:bodyPr>
          <a:lstStyle/>
          <a:p>
            <a:r>
              <a:rPr lang="en-US" sz="2000" b="1" dirty="0"/>
              <a:t>&gt;&gt;&gt;</a:t>
            </a:r>
            <a:r>
              <a:rPr lang="en-US" dirty="0">
                <a:hlinkClick r:id="rId6"/>
              </a:rPr>
              <a:t> Text generation - OpenAI API</a:t>
            </a:r>
            <a:r>
              <a:rPr lang="en-US" dirty="0"/>
              <a:t>  see section roles</a:t>
            </a:r>
          </a:p>
        </p:txBody>
      </p:sp>
    </p:spTree>
    <p:extLst>
      <p:ext uri="{BB962C8B-B14F-4D97-AF65-F5344CB8AC3E}">
        <p14:creationId xmlns:p14="http://schemas.microsoft.com/office/powerpoint/2010/main" val="17257364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6EEE8C-74DA-7E6F-4F4A-F2390BDB1B98}"/>
              </a:ext>
            </a:extLst>
          </p:cNvPr>
          <p:cNvSpPr>
            <a:spLocks noGrp="1"/>
          </p:cNvSpPr>
          <p:nvPr>
            <p:ph type="title"/>
          </p:nvPr>
        </p:nvSpPr>
        <p:spPr>
          <a:xfrm>
            <a:off x="4932218" y="329184"/>
            <a:ext cx="7148946" cy="1783080"/>
          </a:xfrm>
        </p:spPr>
        <p:txBody>
          <a:bodyPr vert="horz" lIns="91440" tIns="45720" rIns="91440" bIns="45720" rtlCol="0" anchor="b">
            <a:normAutofit/>
          </a:bodyPr>
          <a:lstStyle/>
          <a:p>
            <a:r>
              <a:rPr lang="en-US" sz="4100" b="1" dirty="0"/>
              <a:t>  Agenda</a:t>
            </a:r>
            <a:br>
              <a:rPr lang="en-US" sz="4100" b="1" dirty="0"/>
            </a:br>
            <a:r>
              <a:rPr lang="en-US" sz="4100" b="1" dirty="0"/>
              <a:t>  why are we here?</a:t>
            </a:r>
          </a:p>
        </p:txBody>
      </p:sp>
      <p:pic>
        <p:nvPicPr>
          <p:cNvPr id="3" name="Content Placeholder 4" descr="close up Artificial Intelligence technology brain for backgrounds">
            <a:extLst>
              <a:ext uri="{FF2B5EF4-FFF2-40B4-BE49-F238E27FC236}">
                <a16:creationId xmlns:a16="http://schemas.microsoft.com/office/drawing/2014/main" id="{E7D9C839-4B82-9485-15BA-70957029082F}"/>
              </a:ext>
            </a:extLst>
          </p:cNvPr>
          <p:cNvPicPr>
            <a:picLocks noChangeAspect="1"/>
          </p:cNvPicPr>
          <p:nvPr/>
        </p:nvPicPr>
        <p:blipFill>
          <a:blip r:embed="rId3"/>
          <a:srcRect l="26937" r="2773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useBgFill="1">
        <p:nvSpPr>
          <p:cNvPr id="21" name="Freeform: Shape 20">
            <a:extLst>
              <a:ext uri="{FF2B5EF4-FFF2-40B4-BE49-F238E27FC236}">
                <a16:creationId xmlns:a16="http://schemas.microsoft.com/office/drawing/2014/main" id="{C37FBF37-49DC-F075-2EA4-FD50E734D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68477" y="411919"/>
            <a:ext cx="2223295" cy="1646696"/>
          </a:xfrm>
          <a:custGeom>
            <a:avLst/>
            <a:gdLst>
              <a:gd name="connsiteX0" fmla="*/ 3579021 w 4752689"/>
              <a:gd name="connsiteY0" fmla="*/ 2909313 h 3301411"/>
              <a:gd name="connsiteX1" fmla="*/ 3362849 w 4752689"/>
              <a:gd name="connsiteY1" fmla="*/ 3032239 h 3301411"/>
              <a:gd name="connsiteX2" fmla="*/ 2957218 w 4752689"/>
              <a:gd name="connsiteY2" fmla="*/ 3141003 h 3301411"/>
              <a:gd name="connsiteX3" fmla="*/ 2646923 w 4752689"/>
              <a:gd name="connsiteY3" fmla="*/ 3185297 h 3301411"/>
              <a:gd name="connsiteX4" fmla="*/ 2702523 w 4752689"/>
              <a:gd name="connsiteY4" fmla="*/ 3166427 h 3301411"/>
              <a:gd name="connsiteX5" fmla="*/ 3108112 w 4752689"/>
              <a:gd name="connsiteY5" fmla="*/ 3066903 h 3301411"/>
              <a:gd name="connsiteX6" fmla="*/ 3579021 w 4752689"/>
              <a:gd name="connsiteY6" fmla="*/ 2909313 h 3301411"/>
              <a:gd name="connsiteX7" fmla="*/ 2584868 w 4752689"/>
              <a:gd name="connsiteY7" fmla="*/ 136167 h 3301411"/>
              <a:gd name="connsiteX8" fmla="*/ 2992954 w 4752689"/>
              <a:gd name="connsiteY8" fmla="*/ 158488 h 3301411"/>
              <a:gd name="connsiteX9" fmla="*/ 3409538 w 4752689"/>
              <a:gd name="connsiteY9" fmla="*/ 315461 h 3301411"/>
              <a:gd name="connsiteX10" fmla="*/ 2432413 w 4752689"/>
              <a:gd name="connsiteY10" fmla="*/ 143990 h 3301411"/>
              <a:gd name="connsiteX11" fmla="*/ 2584868 w 4752689"/>
              <a:gd name="connsiteY11" fmla="*/ 136167 h 3301411"/>
              <a:gd name="connsiteX12" fmla="*/ 2581832 w 4752689"/>
              <a:gd name="connsiteY12" fmla="*/ 87148 h 3301411"/>
              <a:gd name="connsiteX13" fmla="*/ 2367853 w 4752689"/>
              <a:gd name="connsiteY13" fmla="*/ 91344 h 3301411"/>
              <a:gd name="connsiteX14" fmla="*/ 2058310 w 4752689"/>
              <a:gd name="connsiteY14" fmla="*/ 120856 h 3301411"/>
              <a:gd name="connsiteX15" fmla="*/ 1480620 w 4752689"/>
              <a:gd name="connsiteY15" fmla="*/ 276606 h 3301411"/>
              <a:gd name="connsiteX16" fmla="*/ 1072765 w 4752689"/>
              <a:gd name="connsiteY16" fmla="*/ 473830 h 3301411"/>
              <a:gd name="connsiteX17" fmla="*/ 645349 w 4752689"/>
              <a:gd name="connsiteY17" fmla="*/ 854647 h 3301411"/>
              <a:gd name="connsiteX18" fmla="*/ 397674 w 4752689"/>
              <a:gd name="connsiteY18" fmla="*/ 1308790 h 3301411"/>
              <a:gd name="connsiteX19" fmla="*/ 367228 w 4752689"/>
              <a:gd name="connsiteY19" fmla="*/ 1525050 h 3301411"/>
              <a:gd name="connsiteX20" fmla="*/ 434270 w 4752689"/>
              <a:gd name="connsiteY20" fmla="*/ 2092014 h 3301411"/>
              <a:gd name="connsiteX21" fmla="*/ 560331 w 4752689"/>
              <a:gd name="connsiteY21" fmla="*/ 2355585 h 3301411"/>
              <a:gd name="connsiteX22" fmla="*/ 755185 w 4752689"/>
              <a:gd name="connsiteY22" fmla="*/ 2660123 h 3301411"/>
              <a:gd name="connsiteX23" fmla="*/ 1149848 w 4752689"/>
              <a:gd name="connsiteY23" fmla="*/ 3021581 h 3301411"/>
              <a:gd name="connsiteX24" fmla="*/ 1548251 w 4752689"/>
              <a:gd name="connsiteY24" fmla="*/ 3202853 h 3301411"/>
              <a:gd name="connsiteX25" fmla="*/ 1978530 w 4752689"/>
              <a:gd name="connsiteY25" fmla="*/ 3243766 h 3301411"/>
              <a:gd name="connsiteX26" fmla="*/ 2124878 w 4752689"/>
              <a:gd name="connsiteY26" fmla="*/ 3244940 h 3301411"/>
              <a:gd name="connsiteX27" fmla="*/ 2365780 w 4752689"/>
              <a:gd name="connsiteY27" fmla="*/ 3218298 h 3301411"/>
              <a:gd name="connsiteX28" fmla="*/ 2467580 w 4752689"/>
              <a:gd name="connsiteY28" fmla="*/ 3217573 h 3301411"/>
              <a:gd name="connsiteX29" fmla="*/ 3130085 w 4752689"/>
              <a:gd name="connsiteY29" fmla="*/ 3150284 h 3301411"/>
              <a:gd name="connsiteX30" fmla="*/ 3730520 w 4752689"/>
              <a:gd name="connsiteY30" fmla="*/ 2892152 h 3301411"/>
              <a:gd name="connsiteX31" fmla="*/ 4172544 w 4752689"/>
              <a:gd name="connsiteY31" fmla="*/ 2521051 h 3301411"/>
              <a:gd name="connsiteX32" fmla="*/ 4423504 w 4752689"/>
              <a:gd name="connsiteY32" fmla="*/ 2139145 h 3301411"/>
              <a:gd name="connsiteX33" fmla="*/ 4518006 w 4752689"/>
              <a:gd name="connsiteY33" fmla="*/ 1810287 h 3301411"/>
              <a:gd name="connsiteX34" fmla="*/ 4523314 w 4752689"/>
              <a:gd name="connsiteY34" fmla="*/ 1522140 h 3301411"/>
              <a:gd name="connsiteX35" fmla="*/ 4365679 w 4752689"/>
              <a:gd name="connsiteY35" fmla="*/ 934480 h 3301411"/>
              <a:gd name="connsiteX36" fmla="*/ 4073120 w 4752689"/>
              <a:gd name="connsiteY36" fmla="*/ 617615 h 3301411"/>
              <a:gd name="connsiteX37" fmla="*/ 3656621 w 4752689"/>
              <a:gd name="connsiteY37" fmla="*/ 379641 h 3301411"/>
              <a:gd name="connsiteX38" fmla="*/ 3496391 w 4752689"/>
              <a:gd name="connsiteY38" fmla="*/ 295893 h 3301411"/>
              <a:gd name="connsiteX39" fmla="*/ 3147624 w 4752689"/>
              <a:gd name="connsiteY39" fmla="*/ 163346 h 3301411"/>
              <a:gd name="connsiteX40" fmla="*/ 2795774 w 4752689"/>
              <a:gd name="connsiteY40" fmla="*/ 97146 h 3301411"/>
              <a:gd name="connsiteX41" fmla="*/ 2581832 w 4752689"/>
              <a:gd name="connsiteY41" fmla="*/ 87148 h 3301411"/>
              <a:gd name="connsiteX42" fmla="*/ 0 w 4752689"/>
              <a:gd name="connsiteY42" fmla="*/ 0 h 3301411"/>
              <a:gd name="connsiteX43" fmla="*/ 4752689 w 4752689"/>
              <a:gd name="connsiteY43" fmla="*/ 0 h 3301411"/>
              <a:gd name="connsiteX44" fmla="*/ 4752689 w 4752689"/>
              <a:gd name="connsiteY44" fmla="*/ 3301411 h 3301411"/>
              <a:gd name="connsiteX45" fmla="*/ 0 w 4752689"/>
              <a:gd name="connsiteY45" fmla="*/ 3301411 h 3301411"/>
              <a:gd name="connsiteX0" fmla="*/ 3579021 w 5040743"/>
              <a:gd name="connsiteY0" fmla="*/ 2927284 h 3319382"/>
              <a:gd name="connsiteX1" fmla="*/ 3362849 w 5040743"/>
              <a:gd name="connsiteY1" fmla="*/ 3050210 h 3319382"/>
              <a:gd name="connsiteX2" fmla="*/ 2957218 w 5040743"/>
              <a:gd name="connsiteY2" fmla="*/ 3158974 h 3319382"/>
              <a:gd name="connsiteX3" fmla="*/ 2646923 w 5040743"/>
              <a:gd name="connsiteY3" fmla="*/ 3203268 h 3319382"/>
              <a:gd name="connsiteX4" fmla="*/ 2702523 w 5040743"/>
              <a:gd name="connsiteY4" fmla="*/ 3184398 h 3319382"/>
              <a:gd name="connsiteX5" fmla="*/ 3108112 w 5040743"/>
              <a:gd name="connsiteY5" fmla="*/ 3084874 h 3319382"/>
              <a:gd name="connsiteX6" fmla="*/ 3579021 w 5040743"/>
              <a:gd name="connsiteY6" fmla="*/ 2927284 h 3319382"/>
              <a:gd name="connsiteX7" fmla="*/ 2584868 w 5040743"/>
              <a:gd name="connsiteY7" fmla="*/ 154138 h 3319382"/>
              <a:gd name="connsiteX8" fmla="*/ 2992954 w 5040743"/>
              <a:gd name="connsiteY8" fmla="*/ 176459 h 3319382"/>
              <a:gd name="connsiteX9" fmla="*/ 3409538 w 5040743"/>
              <a:gd name="connsiteY9" fmla="*/ 333432 h 3319382"/>
              <a:gd name="connsiteX10" fmla="*/ 2432413 w 5040743"/>
              <a:gd name="connsiteY10" fmla="*/ 161961 h 3319382"/>
              <a:gd name="connsiteX11" fmla="*/ 2584868 w 5040743"/>
              <a:gd name="connsiteY11" fmla="*/ 154138 h 3319382"/>
              <a:gd name="connsiteX12" fmla="*/ 2581832 w 5040743"/>
              <a:gd name="connsiteY12" fmla="*/ 105119 h 3319382"/>
              <a:gd name="connsiteX13" fmla="*/ 2367853 w 5040743"/>
              <a:gd name="connsiteY13" fmla="*/ 109315 h 3319382"/>
              <a:gd name="connsiteX14" fmla="*/ 2058310 w 5040743"/>
              <a:gd name="connsiteY14" fmla="*/ 138827 h 3319382"/>
              <a:gd name="connsiteX15" fmla="*/ 1480620 w 5040743"/>
              <a:gd name="connsiteY15" fmla="*/ 294577 h 3319382"/>
              <a:gd name="connsiteX16" fmla="*/ 1072765 w 5040743"/>
              <a:gd name="connsiteY16" fmla="*/ 491801 h 3319382"/>
              <a:gd name="connsiteX17" fmla="*/ 645349 w 5040743"/>
              <a:gd name="connsiteY17" fmla="*/ 872618 h 3319382"/>
              <a:gd name="connsiteX18" fmla="*/ 397674 w 5040743"/>
              <a:gd name="connsiteY18" fmla="*/ 1326761 h 3319382"/>
              <a:gd name="connsiteX19" fmla="*/ 367228 w 5040743"/>
              <a:gd name="connsiteY19" fmla="*/ 1543021 h 3319382"/>
              <a:gd name="connsiteX20" fmla="*/ 434270 w 5040743"/>
              <a:gd name="connsiteY20" fmla="*/ 2109985 h 3319382"/>
              <a:gd name="connsiteX21" fmla="*/ 560331 w 5040743"/>
              <a:gd name="connsiteY21" fmla="*/ 2373556 h 3319382"/>
              <a:gd name="connsiteX22" fmla="*/ 755185 w 5040743"/>
              <a:gd name="connsiteY22" fmla="*/ 2678094 h 3319382"/>
              <a:gd name="connsiteX23" fmla="*/ 1149848 w 5040743"/>
              <a:gd name="connsiteY23" fmla="*/ 3039552 h 3319382"/>
              <a:gd name="connsiteX24" fmla="*/ 1548251 w 5040743"/>
              <a:gd name="connsiteY24" fmla="*/ 3220824 h 3319382"/>
              <a:gd name="connsiteX25" fmla="*/ 1978530 w 5040743"/>
              <a:gd name="connsiteY25" fmla="*/ 3261737 h 3319382"/>
              <a:gd name="connsiteX26" fmla="*/ 2124878 w 5040743"/>
              <a:gd name="connsiteY26" fmla="*/ 3262911 h 3319382"/>
              <a:gd name="connsiteX27" fmla="*/ 2365780 w 5040743"/>
              <a:gd name="connsiteY27" fmla="*/ 3236269 h 3319382"/>
              <a:gd name="connsiteX28" fmla="*/ 2467580 w 5040743"/>
              <a:gd name="connsiteY28" fmla="*/ 3235544 h 3319382"/>
              <a:gd name="connsiteX29" fmla="*/ 3130085 w 5040743"/>
              <a:gd name="connsiteY29" fmla="*/ 3168255 h 3319382"/>
              <a:gd name="connsiteX30" fmla="*/ 3730520 w 5040743"/>
              <a:gd name="connsiteY30" fmla="*/ 2910123 h 3319382"/>
              <a:gd name="connsiteX31" fmla="*/ 4172544 w 5040743"/>
              <a:gd name="connsiteY31" fmla="*/ 2539022 h 3319382"/>
              <a:gd name="connsiteX32" fmla="*/ 4423504 w 5040743"/>
              <a:gd name="connsiteY32" fmla="*/ 2157116 h 3319382"/>
              <a:gd name="connsiteX33" fmla="*/ 4518006 w 5040743"/>
              <a:gd name="connsiteY33" fmla="*/ 1828258 h 3319382"/>
              <a:gd name="connsiteX34" fmla="*/ 4523314 w 5040743"/>
              <a:gd name="connsiteY34" fmla="*/ 1540111 h 3319382"/>
              <a:gd name="connsiteX35" fmla="*/ 4365679 w 5040743"/>
              <a:gd name="connsiteY35" fmla="*/ 952451 h 3319382"/>
              <a:gd name="connsiteX36" fmla="*/ 4073120 w 5040743"/>
              <a:gd name="connsiteY36" fmla="*/ 635586 h 3319382"/>
              <a:gd name="connsiteX37" fmla="*/ 3656621 w 5040743"/>
              <a:gd name="connsiteY37" fmla="*/ 397612 h 3319382"/>
              <a:gd name="connsiteX38" fmla="*/ 3496391 w 5040743"/>
              <a:gd name="connsiteY38" fmla="*/ 313864 h 3319382"/>
              <a:gd name="connsiteX39" fmla="*/ 3147624 w 5040743"/>
              <a:gd name="connsiteY39" fmla="*/ 181317 h 3319382"/>
              <a:gd name="connsiteX40" fmla="*/ 2795774 w 5040743"/>
              <a:gd name="connsiteY40" fmla="*/ 115117 h 3319382"/>
              <a:gd name="connsiteX41" fmla="*/ 2581832 w 5040743"/>
              <a:gd name="connsiteY41" fmla="*/ 105119 h 3319382"/>
              <a:gd name="connsiteX42" fmla="*/ 0 w 5040743"/>
              <a:gd name="connsiteY42" fmla="*/ 17971 h 3319382"/>
              <a:gd name="connsiteX43" fmla="*/ 5040743 w 5040743"/>
              <a:gd name="connsiteY43" fmla="*/ 0 h 3319382"/>
              <a:gd name="connsiteX44" fmla="*/ 4752689 w 5040743"/>
              <a:gd name="connsiteY44" fmla="*/ 3319382 h 3319382"/>
              <a:gd name="connsiteX45" fmla="*/ 0 w 5040743"/>
              <a:gd name="connsiteY45" fmla="*/ 3319382 h 3319382"/>
              <a:gd name="connsiteX46" fmla="*/ 0 w 5040743"/>
              <a:gd name="connsiteY46" fmla="*/ 17971 h 3319382"/>
              <a:gd name="connsiteX0" fmla="*/ 3579021 w 5040743"/>
              <a:gd name="connsiteY0" fmla="*/ 2927284 h 3415230"/>
              <a:gd name="connsiteX1" fmla="*/ 3362849 w 5040743"/>
              <a:gd name="connsiteY1" fmla="*/ 3050210 h 3415230"/>
              <a:gd name="connsiteX2" fmla="*/ 2957218 w 5040743"/>
              <a:gd name="connsiteY2" fmla="*/ 3158974 h 3415230"/>
              <a:gd name="connsiteX3" fmla="*/ 2646923 w 5040743"/>
              <a:gd name="connsiteY3" fmla="*/ 3203268 h 3415230"/>
              <a:gd name="connsiteX4" fmla="*/ 2702523 w 5040743"/>
              <a:gd name="connsiteY4" fmla="*/ 3184398 h 3415230"/>
              <a:gd name="connsiteX5" fmla="*/ 3108112 w 5040743"/>
              <a:gd name="connsiteY5" fmla="*/ 3084874 h 3415230"/>
              <a:gd name="connsiteX6" fmla="*/ 3579021 w 5040743"/>
              <a:gd name="connsiteY6" fmla="*/ 2927284 h 3415230"/>
              <a:gd name="connsiteX7" fmla="*/ 2584868 w 5040743"/>
              <a:gd name="connsiteY7" fmla="*/ 154138 h 3415230"/>
              <a:gd name="connsiteX8" fmla="*/ 2992954 w 5040743"/>
              <a:gd name="connsiteY8" fmla="*/ 176459 h 3415230"/>
              <a:gd name="connsiteX9" fmla="*/ 3409538 w 5040743"/>
              <a:gd name="connsiteY9" fmla="*/ 333432 h 3415230"/>
              <a:gd name="connsiteX10" fmla="*/ 2432413 w 5040743"/>
              <a:gd name="connsiteY10" fmla="*/ 161961 h 3415230"/>
              <a:gd name="connsiteX11" fmla="*/ 2584868 w 5040743"/>
              <a:gd name="connsiteY11" fmla="*/ 154138 h 3415230"/>
              <a:gd name="connsiteX12" fmla="*/ 2581832 w 5040743"/>
              <a:gd name="connsiteY12" fmla="*/ 105119 h 3415230"/>
              <a:gd name="connsiteX13" fmla="*/ 2367853 w 5040743"/>
              <a:gd name="connsiteY13" fmla="*/ 109315 h 3415230"/>
              <a:gd name="connsiteX14" fmla="*/ 2058310 w 5040743"/>
              <a:gd name="connsiteY14" fmla="*/ 138827 h 3415230"/>
              <a:gd name="connsiteX15" fmla="*/ 1480620 w 5040743"/>
              <a:gd name="connsiteY15" fmla="*/ 294577 h 3415230"/>
              <a:gd name="connsiteX16" fmla="*/ 1072765 w 5040743"/>
              <a:gd name="connsiteY16" fmla="*/ 491801 h 3415230"/>
              <a:gd name="connsiteX17" fmla="*/ 645349 w 5040743"/>
              <a:gd name="connsiteY17" fmla="*/ 872618 h 3415230"/>
              <a:gd name="connsiteX18" fmla="*/ 397674 w 5040743"/>
              <a:gd name="connsiteY18" fmla="*/ 1326761 h 3415230"/>
              <a:gd name="connsiteX19" fmla="*/ 367228 w 5040743"/>
              <a:gd name="connsiteY19" fmla="*/ 1543021 h 3415230"/>
              <a:gd name="connsiteX20" fmla="*/ 434270 w 5040743"/>
              <a:gd name="connsiteY20" fmla="*/ 2109985 h 3415230"/>
              <a:gd name="connsiteX21" fmla="*/ 560331 w 5040743"/>
              <a:gd name="connsiteY21" fmla="*/ 2373556 h 3415230"/>
              <a:gd name="connsiteX22" fmla="*/ 755185 w 5040743"/>
              <a:gd name="connsiteY22" fmla="*/ 2678094 h 3415230"/>
              <a:gd name="connsiteX23" fmla="*/ 1149848 w 5040743"/>
              <a:gd name="connsiteY23" fmla="*/ 3039552 h 3415230"/>
              <a:gd name="connsiteX24" fmla="*/ 1548251 w 5040743"/>
              <a:gd name="connsiteY24" fmla="*/ 3220824 h 3415230"/>
              <a:gd name="connsiteX25" fmla="*/ 1978530 w 5040743"/>
              <a:gd name="connsiteY25" fmla="*/ 3261737 h 3415230"/>
              <a:gd name="connsiteX26" fmla="*/ 2124878 w 5040743"/>
              <a:gd name="connsiteY26" fmla="*/ 3262911 h 3415230"/>
              <a:gd name="connsiteX27" fmla="*/ 2365780 w 5040743"/>
              <a:gd name="connsiteY27" fmla="*/ 3236269 h 3415230"/>
              <a:gd name="connsiteX28" fmla="*/ 2467580 w 5040743"/>
              <a:gd name="connsiteY28" fmla="*/ 3235544 h 3415230"/>
              <a:gd name="connsiteX29" fmla="*/ 3130085 w 5040743"/>
              <a:gd name="connsiteY29" fmla="*/ 3168255 h 3415230"/>
              <a:gd name="connsiteX30" fmla="*/ 3730520 w 5040743"/>
              <a:gd name="connsiteY30" fmla="*/ 2910123 h 3415230"/>
              <a:gd name="connsiteX31" fmla="*/ 4172544 w 5040743"/>
              <a:gd name="connsiteY31" fmla="*/ 2539022 h 3415230"/>
              <a:gd name="connsiteX32" fmla="*/ 4423504 w 5040743"/>
              <a:gd name="connsiteY32" fmla="*/ 2157116 h 3415230"/>
              <a:gd name="connsiteX33" fmla="*/ 4518006 w 5040743"/>
              <a:gd name="connsiteY33" fmla="*/ 1828258 h 3415230"/>
              <a:gd name="connsiteX34" fmla="*/ 4523314 w 5040743"/>
              <a:gd name="connsiteY34" fmla="*/ 1540111 h 3415230"/>
              <a:gd name="connsiteX35" fmla="*/ 4365679 w 5040743"/>
              <a:gd name="connsiteY35" fmla="*/ 952451 h 3415230"/>
              <a:gd name="connsiteX36" fmla="*/ 4073120 w 5040743"/>
              <a:gd name="connsiteY36" fmla="*/ 635586 h 3415230"/>
              <a:gd name="connsiteX37" fmla="*/ 3656621 w 5040743"/>
              <a:gd name="connsiteY37" fmla="*/ 397612 h 3415230"/>
              <a:gd name="connsiteX38" fmla="*/ 3496391 w 5040743"/>
              <a:gd name="connsiteY38" fmla="*/ 313864 h 3415230"/>
              <a:gd name="connsiteX39" fmla="*/ 3147624 w 5040743"/>
              <a:gd name="connsiteY39" fmla="*/ 181317 h 3415230"/>
              <a:gd name="connsiteX40" fmla="*/ 2795774 w 5040743"/>
              <a:gd name="connsiteY40" fmla="*/ 115117 h 3415230"/>
              <a:gd name="connsiteX41" fmla="*/ 2581832 w 5040743"/>
              <a:gd name="connsiteY41" fmla="*/ 105119 h 3415230"/>
              <a:gd name="connsiteX42" fmla="*/ 0 w 5040743"/>
              <a:gd name="connsiteY42" fmla="*/ 17971 h 3415230"/>
              <a:gd name="connsiteX43" fmla="*/ 5040743 w 5040743"/>
              <a:gd name="connsiteY43" fmla="*/ 0 h 3415230"/>
              <a:gd name="connsiteX44" fmla="*/ 4962183 w 5040743"/>
              <a:gd name="connsiteY44" fmla="*/ 3415230 h 3415230"/>
              <a:gd name="connsiteX45" fmla="*/ 0 w 5040743"/>
              <a:gd name="connsiteY45" fmla="*/ 3319382 h 3415230"/>
              <a:gd name="connsiteX46" fmla="*/ 0 w 5040743"/>
              <a:gd name="connsiteY46" fmla="*/ 17971 h 3415230"/>
              <a:gd name="connsiteX0" fmla="*/ 3860526 w 5322248"/>
              <a:gd name="connsiteY0" fmla="*/ 2927284 h 3415230"/>
              <a:gd name="connsiteX1" fmla="*/ 3644354 w 5322248"/>
              <a:gd name="connsiteY1" fmla="*/ 3050210 h 3415230"/>
              <a:gd name="connsiteX2" fmla="*/ 3238723 w 5322248"/>
              <a:gd name="connsiteY2" fmla="*/ 3158974 h 3415230"/>
              <a:gd name="connsiteX3" fmla="*/ 2928428 w 5322248"/>
              <a:gd name="connsiteY3" fmla="*/ 3203268 h 3415230"/>
              <a:gd name="connsiteX4" fmla="*/ 2984028 w 5322248"/>
              <a:gd name="connsiteY4" fmla="*/ 3184398 h 3415230"/>
              <a:gd name="connsiteX5" fmla="*/ 3389617 w 5322248"/>
              <a:gd name="connsiteY5" fmla="*/ 3084874 h 3415230"/>
              <a:gd name="connsiteX6" fmla="*/ 3860526 w 5322248"/>
              <a:gd name="connsiteY6" fmla="*/ 2927284 h 3415230"/>
              <a:gd name="connsiteX7" fmla="*/ 2866373 w 5322248"/>
              <a:gd name="connsiteY7" fmla="*/ 154138 h 3415230"/>
              <a:gd name="connsiteX8" fmla="*/ 3274459 w 5322248"/>
              <a:gd name="connsiteY8" fmla="*/ 176459 h 3415230"/>
              <a:gd name="connsiteX9" fmla="*/ 3691043 w 5322248"/>
              <a:gd name="connsiteY9" fmla="*/ 333432 h 3415230"/>
              <a:gd name="connsiteX10" fmla="*/ 2713918 w 5322248"/>
              <a:gd name="connsiteY10" fmla="*/ 161961 h 3415230"/>
              <a:gd name="connsiteX11" fmla="*/ 2866373 w 5322248"/>
              <a:gd name="connsiteY11" fmla="*/ 154138 h 3415230"/>
              <a:gd name="connsiteX12" fmla="*/ 2863337 w 5322248"/>
              <a:gd name="connsiteY12" fmla="*/ 105119 h 3415230"/>
              <a:gd name="connsiteX13" fmla="*/ 2649358 w 5322248"/>
              <a:gd name="connsiteY13" fmla="*/ 109315 h 3415230"/>
              <a:gd name="connsiteX14" fmla="*/ 2339815 w 5322248"/>
              <a:gd name="connsiteY14" fmla="*/ 138827 h 3415230"/>
              <a:gd name="connsiteX15" fmla="*/ 1762125 w 5322248"/>
              <a:gd name="connsiteY15" fmla="*/ 294577 h 3415230"/>
              <a:gd name="connsiteX16" fmla="*/ 1354270 w 5322248"/>
              <a:gd name="connsiteY16" fmla="*/ 491801 h 3415230"/>
              <a:gd name="connsiteX17" fmla="*/ 926854 w 5322248"/>
              <a:gd name="connsiteY17" fmla="*/ 872618 h 3415230"/>
              <a:gd name="connsiteX18" fmla="*/ 679179 w 5322248"/>
              <a:gd name="connsiteY18" fmla="*/ 1326761 h 3415230"/>
              <a:gd name="connsiteX19" fmla="*/ 648733 w 5322248"/>
              <a:gd name="connsiteY19" fmla="*/ 1543021 h 3415230"/>
              <a:gd name="connsiteX20" fmla="*/ 715775 w 5322248"/>
              <a:gd name="connsiteY20" fmla="*/ 2109985 h 3415230"/>
              <a:gd name="connsiteX21" fmla="*/ 841836 w 5322248"/>
              <a:gd name="connsiteY21" fmla="*/ 2373556 h 3415230"/>
              <a:gd name="connsiteX22" fmla="*/ 1036690 w 5322248"/>
              <a:gd name="connsiteY22" fmla="*/ 2678094 h 3415230"/>
              <a:gd name="connsiteX23" fmla="*/ 1431353 w 5322248"/>
              <a:gd name="connsiteY23" fmla="*/ 3039552 h 3415230"/>
              <a:gd name="connsiteX24" fmla="*/ 1829756 w 5322248"/>
              <a:gd name="connsiteY24" fmla="*/ 3220824 h 3415230"/>
              <a:gd name="connsiteX25" fmla="*/ 2260035 w 5322248"/>
              <a:gd name="connsiteY25" fmla="*/ 3261737 h 3415230"/>
              <a:gd name="connsiteX26" fmla="*/ 2406383 w 5322248"/>
              <a:gd name="connsiteY26" fmla="*/ 3262911 h 3415230"/>
              <a:gd name="connsiteX27" fmla="*/ 2647285 w 5322248"/>
              <a:gd name="connsiteY27" fmla="*/ 3236269 h 3415230"/>
              <a:gd name="connsiteX28" fmla="*/ 2749085 w 5322248"/>
              <a:gd name="connsiteY28" fmla="*/ 3235544 h 3415230"/>
              <a:gd name="connsiteX29" fmla="*/ 3411590 w 5322248"/>
              <a:gd name="connsiteY29" fmla="*/ 3168255 h 3415230"/>
              <a:gd name="connsiteX30" fmla="*/ 4012025 w 5322248"/>
              <a:gd name="connsiteY30" fmla="*/ 2910123 h 3415230"/>
              <a:gd name="connsiteX31" fmla="*/ 4454049 w 5322248"/>
              <a:gd name="connsiteY31" fmla="*/ 2539022 h 3415230"/>
              <a:gd name="connsiteX32" fmla="*/ 4705009 w 5322248"/>
              <a:gd name="connsiteY32" fmla="*/ 2157116 h 3415230"/>
              <a:gd name="connsiteX33" fmla="*/ 4799511 w 5322248"/>
              <a:gd name="connsiteY33" fmla="*/ 1828258 h 3415230"/>
              <a:gd name="connsiteX34" fmla="*/ 4804819 w 5322248"/>
              <a:gd name="connsiteY34" fmla="*/ 1540111 h 3415230"/>
              <a:gd name="connsiteX35" fmla="*/ 4647184 w 5322248"/>
              <a:gd name="connsiteY35" fmla="*/ 952451 h 3415230"/>
              <a:gd name="connsiteX36" fmla="*/ 4354625 w 5322248"/>
              <a:gd name="connsiteY36" fmla="*/ 635586 h 3415230"/>
              <a:gd name="connsiteX37" fmla="*/ 3938126 w 5322248"/>
              <a:gd name="connsiteY37" fmla="*/ 397612 h 3415230"/>
              <a:gd name="connsiteX38" fmla="*/ 3777896 w 5322248"/>
              <a:gd name="connsiteY38" fmla="*/ 313864 h 3415230"/>
              <a:gd name="connsiteX39" fmla="*/ 3429129 w 5322248"/>
              <a:gd name="connsiteY39" fmla="*/ 181317 h 3415230"/>
              <a:gd name="connsiteX40" fmla="*/ 3077279 w 5322248"/>
              <a:gd name="connsiteY40" fmla="*/ 115117 h 3415230"/>
              <a:gd name="connsiteX41" fmla="*/ 2863337 w 5322248"/>
              <a:gd name="connsiteY41" fmla="*/ 105119 h 3415230"/>
              <a:gd name="connsiteX42" fmla="*/ 281505 w 5322248"/>
              <a:gd name="connsiteY42" fmla="*/ 17971 h 3415230"/>
              <a:gd name="connsiteX43" fmla="*/ 5322248 w 5322248"/>
              <a:gd name="connsiteY43" fmla="*/ 0 h 3415230"/>
              <a:gd name="connsiteX44" fmla="*/ 5243688 w 5322248"/>
              <a:gd name="connsiteY44" fmla="*/ 3415230 h 3415230"/>
              <a:gd name="connsiteX45" fmla="*/ 0 w 5322248"/>
              <a:gd name="connsiteY45" fmla="*/ 3373297 h 3415230"/>
              <a:gd name="connsiteX46" fmla="*/ 281505 w 5322248"/>
              <a:gd name="connsiteY46" fmla="*/ 17971 h 3415230"/>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691045 w 5322250"/>
              <a:gd name="connsiteY9" fmla="*/ 357394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799513 w 5322250"/>
              <a:gd name="connsiteY33" fmla="*/ 1852220 h 3439192"/>
              <a:gd name="connsiteX34" fmla="*/ 4804821 w 5322250"/>
              <a:gd name="connsiteY34" fmla="*/ 1564073 h 3439192"/>
              <a:gd name="connsiteX35" fmla="*/ 4647186 w 5322250"/>
              <a:gd name="connsiteY35" fmla="*/ 976413 h 3439192"/>
              <a:gd name="connsiteX36" fmla="*/ 4354627 w 5322250"/>
              <a:gd name="connsiteY36" fmla="*/ 659548 h 3439192"/>
              <a:gd name="connsiteX37" fmla="*/ 3938128 w 5322250"/>
              <a:gd name="connsiteY37" fmla="*/ 421574 h 3439192"/>
              <a:gd name="connsiteX38" fmla="*/ 3777898 w 5322250"/>
              <a:gd name="connsiteY38" fmla="*/ 337826 h 3439192"/>
              <a:gd name="connsiteX39" fmla="*/ 3429131 w 5322250"/>
              <a:gd name="connsiteY39" fmla="*/ 205279 h 3439192"/>
              <a:gd name="connsiteX40" fmla="*/ 3077281 w 5322250"/>
              <a:gd name="connsiteY40" fmla="*/ 139079 h 3439192"/>
              <a:gd name="connsiteX41" fmla="*/ 2863339 w 5322250"/>
              <a:gd name="connsiteY41" fmla="*/ 129081 h 3439192"/>
              <a:gd name="connsiteX42" fmla="*/ 0 w 5322250"/>
              <a:gd name="connsiteY42" fmla="*/ 0 h 3439192"/>
              <a:gd name="connsiteX43" fmla="*/ 5322250 w 5322250"/>
              <a:gd name="connsiteY43" fmla="*/ 23962 h 3439192"/>
              <a:gd name="connsiteX44" fmla="*/ 5243690 w 5322250"/>
              <a:gd name="connsiteY44" fmla="*/ 3439192 h 3439192"/>
              <a:gd name="connsiteX45" fmla="*/ 2 w 5322250"/>
              <a:gd name="connsiteY45" fmla="*/ 3397259 h 3439192"/>
              <a:gd name="connsiteX46" fmla="*/ 0 w 5322250"/>
              <a:gd name="connsiteY46"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691045 w 5322250"/>
              <a:gd name="connsiteY9" fmla="*/ 357394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804821 w 5322250"/>
              <a:gd name="connsiteY33" fmla="*/ 1564073 h 3439192"/>
              <a:gd name="connsiteX34" fmla="*/ 4647186 w 5322250"/>
              <a:gd name="connsiteY34" fmla="*/ 976413 h 3439192"/>
              <a:gd name="connsiteX35" fmla="*/ 4354627 w 5322250"/>
              <a:gd name="connsiteY35" fmla="*/ 659548 h 3439192"/>
              <a:gd name="connsiteX36" fmla="*/ 3938128 w 5322250"/>
              <a:gd name="connsiteY36" fmla="*/ 421574 h 3439192"/>
              <a:gd name="connsiteX37" fmla="*/ 3777898 w 5322250"/>
              <a:gd name="connsiteY37" fmla="*/ 337826 h 3439192"/>
              <a:gd name="connsiteX38" fmla="*/ 3429131 w 5322250"/>
              <a:gd name="connsiteY38" fmla="*/ 205279 h 3439192"/>
              <a:gd name="connsiteX39" fmla="*/ 3077281 w 5322250"/>
              <a:gd name="connsiteY39" fmla="*/ 139079 h 3439192"/>
              <a:gd name="connsiteX40" fmla="*/ 2863339 w 5322250"/>
              <a:gd name="connsiteY40" fmla="*/ 129081 h 3439192"/>
              <a:gd name="connsiteX41" fmla="*/ 0 w 5322250"/>
              <a:gd name="connsiteY41" fmla="*/ 0 h 3439192"/>
              <a:gd name="connsiteX42" fmla="*/ 5322250 w 5322250"/>
              <a:gd name="connsiteY42" fmla="*/ 23962 h 3439192"/>
              <a:gd name="connsiteX43" fmla="*/ 5243690 w 5322250"/>
              <a:gd name="connsiteY43" fmla="*/ 3439192 h 3439192"/>
              <a:gd name="connsiteX44" fmla="*/ 2 w 5322250"/>
              <a:gd name="connsiteY44" fmla="*/ 3397259 h 3439192"/>
              <a:gd name="connsiteX45" fmla="*/ 0 w 5322250"/>
              <a:gd name="connsiteY45"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691045 w 5322250"/>
              <a:gd name="connsiteY9" fmla="*/ 357394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804821 w 5322250"/>
              <a:gd name="connsiteY33" fmla="*/ 1564073 h 3439192"/>
              <a:gd name="connsiteX34" fmla="*/ 4647186 w 5322250"/>
              <a:gd name="connsiteY34" fmla="*/ 976413 h 3439192"/>
              <a:gd name="connsiteX35" fmla="*/ 4354627 w 5322250"/>
              <a:gd name="connsiteY35" fmla="*/ 659548 h 3439192"/>
              <a:gd name="connsiteX36" fmla="*/ 3938128 w 5322250"/>
              <a:gd name="connsiteY36" fmla="*/ 421574 h 3439192"/>
              <a:gd name="connsiteX37" fmla="*/ 3777898 w 5322250"/>
              <a:gd name="connsiteY37" fmla="*/ 337826 h 3439192"/>
              <a:gd name="connsiteX38" fmla="*/ 3429131 w 5322250"/>
              <a:gd name="connsiteY38" fmla="*/ 205279 h 3439192"/>
              <a:gd name="connsiteX39" fmla="*/ 3077281 w 5322250"/>
              <a:gd name="connsiteY39" fmla="*/ 139079 h 3439192"/>
              <a:gd name="connsiteX40" fmla="*/ 2863339 w 5322250"/>
              <a:gd name="connsiteY40" fmla="*/ 129081 h 3439192"/>
              <a:gd name="connsiteX41" fmla="*/ 0 w 5322250"/>
              <a:gd name="connsiteY41" fmla="*/ 0 h 3439192"/>
              <a:gd name="connsiteX42" fmla="*/ 5322250 w 5322250"/>
              <a:gd name="connsiteY42" fmla="*/ 23962 h 3439192"/>
              <a:gd name="connsiteX43" fmla="*/ 5243690 w 5322250"/>
              <a:gd name="connsiteY43" fmla="*/ 3439192 h 3439192"/>
              <a:gd name="connsiteX44" fmla="*/ 2 w 5322250"/>
              <a:gd name="connsiteY44" fmla="*/ 3397259 h 3439192"/>
              <a:gd name="connsiteX45" fmla="*/ 0 w 5322250"/>
              <a:gd name="connsiteY45"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691045 w 5322250"/>
              <a:gd name="connsiteY9" fmla="*/ 357394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804821 w 5322250"/>
              <a:gd name="connsiteY33" fmla="*/ 1564073 h 3439192"/>
              <a:gd name="connsiteX34" fmla="*/ 4647186 w 5322250"/>
              <a:gd name="connsiteY34" fmla="*/ 976413 h 3439192"/>
              <a:gd name="connsiteX35" fmla="*/ 4354627 w 5322250"/>
              <a:gd name="connsiteY35" fmla="*/ 659548 h 3439192"/>
              <a:gd name="connsiteX36" fmla="*/ 4017698 w 5322250"/>
              <a:gd name="connsiteY36" fmla="*/ 417528 h 3439192"/>
              <a:gd name="connsiteX37" fmla="*/ 3777898 w 5322250"/>
              <a:gd name="connsiteY37" fmla="*/ 337826 h 3439192"/>
              <a:gd name="connsiteX38" fmla="*/ 3429131 w 5322250"/>
              <a:gd name="connsiteY38" fmla="*/ 205279 h 3439192"/>
              <a:gd name="connsiteX39" fmla="*/ 3077281 w 5322250"/>
              <a:gd name="connsiteY39" fmla="*/ 139079 h 3439192"/>
              <a:gd name="connsiteX40" fmla="*/ 2863339 w 5322250"/>
              <a:gd name="connsiteY40" fmla="*/ 129081 h 3439192"/>
              <a:gd name="connsiteX41" fmla="*/ 0 w 5322250"/>
              <a:gd name="connsiteY41" fmla="*/ 0 h 3439192"/>
              <a:gd name="connsiteX42" fmla="*/ 5322250 w 5322250"/>
              <a:gd name="connsiteY42" fmla="*/ 23962 h 3439192"/>
              <a:gd name="connsiteX43" fmla="*/ 5243690 w 5322250"/>
              <a:gd name="connsiteY43" fmla="*/ 3439192 h 3439192"/>
              <a:gd name="connsiteX44" fmla="*/ 2 w 5322250"/>
              <a:gd name="connsiteY44" fmla="*/ 3397259 h 3439192"/>
              <a:gd name="connsiteX45" fmla="*/ 0 w 5322250"/>
              <a:gd name="connsiteY45"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761773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804821 w 5322250"/>
              <a:gd name="connsiteY33" fmla="*/ 1564073 h 3439192"/>
              <a:gd name="connsiteX34" fmla="*/ 4647186 w 5322250"/>
              <a:gd name="connsiteY34" fmla="*/ 976413 h 3439192"/>
              <a:gd name="connsiteX35" fmla="*/ 4354627 w 5322250"/>
              <a:gd name="connsiteY35" fmla="*/ 659548 h 3439192"/>
              <a:gd name="connsiteX36" fmla="*/ 4017698 w 5322250"/>
              <a:gd name="connsiteY36" fmla="*/ 417528 h 3439192"/>
              <a:gd name="connsiteX37" fmla="*/ 3777898 w 5322250"/>
              <a:gd name="connsiteY37" fmla="*/ 337826 h 3439192"/>
              <a:gd name="connsiteX38" fmla="*/ 3429131 w 5322250"/>
              <a:gd name="connsiteY38" fmla="*/ 205279 h 3439192"/>
              <a:gd name="connsiteX39" fmla="*/ 3077281 w 5322250"/>
              <a:gd name="connsiteY39" fmla="*/ 139079 h 3439192"/>
              <a:gd name="connsiteX40" fmla="*/ 2863339 w 5322250"/>
              <a:gd name="connsiteY40" fmla="*/ 129081 h 3439192"/>
              <a:gd name="connsiteX41" fmla="*/ 0 w 5322250"/>
              <a:gd name="connsiteY41" fmla="*/ 0 h 3439192"/>
              <a:gd name="connsiteX42" fmla="*/ 5322250 w 5322250"/>
              <a:gd name="connsiteY42" fmla="*/ 23962 h 3439192"/>
              <a:gd name="connsiteX43" fmla="*/ 5243690 w 5322250"/>
              <a:gd name="connsiteY43" fmla="*/ 3439192 h 3439192"/>
              <a:gd name="connsiteX44" fmla="*/ 2 w 5322250"/>
              <a:gd name="connsiteY44" fmla="*/ 3397259 h 3439192"/>
              <a:gd name="connsiteX45" fmla="*/ 0 w 5322250"/>
              <a:gd name="connsiteY45"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804821 w 5322250"/>
              <a:gd name="connsiteY33" fmla="*/ 1564073 h 3439192"/>
              <a:gd name="connsiteX34" fmla="*/ 4647186 w 5322250"/>
              <a:gd name="connsiteY34" fmla="*/ 976413 h 3439192"/>
              <a:gd name="connsiteX35" fmla="*/ 4354627 w 5322250"/>
              <a:gd name="connsiteY35" fmla="*/ 659548 h 3439192"/>
              <a:gd name="connsiteX36" fmla="*/ 4017698 w 5322250"/>
              <a:gd name="connsiteY36" fmla="*/ 417528 h 3439192"/>
              <a:gd name="connsiteX37" fmla="*/ 3777898 w 5322250"/>
              <a:gd name="connsiteY37" fmla="*/ 337826 h 3439192"/>
              <a:gd name="connsiteX38" fmla="*/ 3429131 w 5322250"/>
              <a:gd name="connsiteY38" fmla="*/ 205279 h 3439192"/>
              <a:gd name="connsiteX39" fmla="*/ 3077281 w 5322250"/>
              <a:gd name="connsiteY39" fmla="*/ 139079 h 3439192"/>
              <a:gd name="connsiteX40" fmla="*/ 2863339 w 5322250"/>
              <a:gd name="connsiteY40" fmla="*/ 129081 h 3439192"/>
              <a:gd name="connsiteX41" fmla="*/ 0 w 5322250"/>
              <a:gd name="connsiteY41" fmla="*/ 0 h 3439192"/>
              <a:gd name="connsiteX42" fmla="*/ 5322250 w 5322250"/>
              <a:gd name="connsiteY42" fmla="*/ 23962 h 3439192"/>
              <a:gd name="connsiteX43" fmla="*/ 5243690 w 5322250"/>
              <a:gd name="connsiteY43" fmla="*/ 3439192 h 3439192"/>
              <a:gd name="connsiteX44" fmla="*/ 2 w 5322250"/>
              <a:gd name="connsiteY44" fmla="*/ 3397259 h 3439192"/>
              <a:gd name="connsiteX45" fmla="*/ 0 w 5322250"/>
              <a:gd name="connsiteY45"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036692 w 5322250"/>
              <a:gd name="connsiteY22" fmla="*/ 2702056 h 3439192"/>
              <a:gd name="connsiteX23" fmla="*/ 1431355 w 5322250"/>
              <a:gd name="connsiteY23" fmla="*/ 3063514 h 3439192"/>
              <a:gd name="connsiteX24" fmla="*/ 1829758 w 5322250"/>
              <a:gd name="connsiteY24" fmla="*/ 3244786 h 3439192"/>
              <a:gd name="connsiteX25" fmla="*/ 2260037 w 5322250"/>
              <a:gd name="connsiteY25" fmla="*/ 3285699 h 3439192"/>
              <a:gd name="connsiteX26" fmla="*/ 2406385 w 5322250"/>
              <a:gd name="connsiteY26" fmla="*/ 3286873 h 3439192"/>
              <a:gd name="connsiteX27" fmla="*/ 2647287 w 5322250"/>
              <a:gd name="connsiteY27" fmla="*/ 3260231 h 3439192"/>
              <a:gd name="connsiteX28" fmla="*/ 2749087 w 5322250"/>
              <a:gd name="connsiteY28" fmla="*/ 3259506 h 3439192"/>
              <a:gd name="connsiteX29" fmla="*/ 3411592 w 5322250"/>
              <a:gd name="connsiteY29" fmla="*/ 3192217 h 3439192"/>
              <a:gd name="connsiteX30" fmla="*/ 4012027 w 5322250"/>
              <a:gd name="connsiteY30" fmla="*/ 2934085 h 3439192"/>
              <a:gd name="connsiteX31" fmla="*/ 4454051 w 5322250"/>
              <a:gd name="connsiteY31" fmla="*/ 2562984 h 3439192"/>
              <a:gd name="connsiteX32" fmla="*/ 4705011 w 5322250"/>
              <a:gd name="connsiteY32" fmla="*/ 2181078 h 3439192"/>
              <a:gd name="connsiteX33" fmla="*/ 4804821 w 5322250"/>
              <a:gd name="connsiteY33" fmla="*/ 1564073 h 3439192"/>
              <a:gd name="connsiteX34" fmla="*/ 4647186 w 5322250"/>
              <a:gd name="connsiteY34" fmla="*/ 976413 h 3439192"/>
              <a:gd name="connsiteX35" fmla="*/ 4354627 w 5322250"/>
              <a:gd name="connsiteY35" fmla="*/ 659548 h 3439192"/>
              <a:gd name="connsiteX36" fmla="*/ 4017698 w 5322250"/>
              <a:gd name="connsiteY36" fmla="*/ 417528 h 3439192"/>
              <a:gd name="connsiteX37" fmla="*/ 3777898 w 5322250"/>
              <a:gd name="connsiteY37" fmla="*/ 337826 h 3439192"/>
              <a:gd name="connsiteX38" fmla="*/ 3429131 w 5322250"/>
              <a:gd name="connsiteY38" fmla="*/ 205279 h 3439192"/>
              <a:gd name="connsiteX39" fmla="*/ 3077281 w 5322250"/>
              <a:gd name="connsiteY39" fmla="*/ 139079 h 3439192"/>
              <a:gd name="connsiteX40" fmla="*/ 2863339 w 5322250"/>
              <a:gd name="connsiteY40" fmla="*/ 129081 h 3439192"/>
              <a:gd name="connsiteX41" fmla="*/ 0 w 5322250"/>
              <a:gd name="connsiteY41" fmla="*/ 0 h 3439192"/>
              <a:gd name="connsiteX42" fmla="*/ 5322250 w 5322250"/>
              <a:gd name="connsiteY42" fmla="*/ 23962 h 3439192"/>
              <a:gd name="connsiteX43" fmla="*/ 5243690 w 5322250"/>
              <a:gd name="connsiteY43" fmla="*/ 3439192 h 3439192"/>
              <a:gd name="connsiteX44" fmla="*/ 2 w 5322250"/>
              <a:gd name="connsiteY44" fmla="*/ 3397259 h 3439192"/>
              <a:gd name="connsiteX45" fmla="*/ 0 w 5322250"/>
              <a:gd name="connsiteY45"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12027 w 5322250"/>
              <a:gd name="connsiteY29" fmla="*/ 2934085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12027 w 5322250"/>
              <a:gd name="connsiteY29" fmla="*/ 2934085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12027 w 5322250"/>
              <a:gd name="connsiteY29" fmla="*/ 2934085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12027 w 5322250"/>
              <a:gd name="connsiteY29" fmla="*/ 2934085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19220 w 5322250"/>
              <a:gd name="connsiteY29" fmla="*/ 2934085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84030 w 5322250"/>
              <a:gd name="connsiteY4" fmla="*/ 3208360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06385 w 5322250"/>
              <a:gd name="connsiteY25" fmla="*/ 3286873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47287 w 5322250"/>
              <a:gd name="connsiteY26" fmla="*/ 3260231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804821 w 5322250"/>
              <a:gd name="connsiteY32" fmla="*/ 1564073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54272 w 5322250"/>
              <a:gd name="connsiteY16" fmla="*/ 515763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1355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749087 w 5322250"/>
              <a:gd name="connsiteY27" fmla="*/ 3259506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860528 w 5322250"/>
              <a:gd name="connsiteY0" fmla="*/ 2951246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860528 w 5322250"/>
              <a:gd name="connsiteY6" fmla="*/ 2951246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980443 w 5322250"/>
              <a:gd name="connsiteY0" fmla="*/ 2919548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389619 w 5322250"/>
              <a:gd name="connsiteY5" fmla="*/ 3108836 h 3439192"/>
              <a:gd name="connsiteX6" fmla="*/ 3980443 w 5322250"/>
              <a:gd name="connsiteY6" fmla="*/ 2919548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980443 w 5322250"/>
              <a:gd name="connsiteY0" fmla="*/ 2919548 h 3439192"/>
              <a:gd name="connsiteX1" fmla="*/ 3644356 w 5322250"/>
              <a:gd name="connsiteY1" fmla="*/ 3074172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402944 w 5322250"/>
              <a:gd name="connsiteY5" fmla="*/ 3091768 h 3439192"/>
              <a:gd name="connsiteX6" fmla="*/ 3980443 w 5322250"/>
              <a:gd name="connsiteY6" fmla="*/ 2919548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980443 w 5322250"/>
              <a:gd name="connsiteY0" fmla="*/ 2919548 h 3439192"/>
              <a:gd name="connsiteX1" fmla="*/ 3710974 w 5322250"/>
              <a:gd name="connsiteY1" fmla="*/ 3071733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402944 w 5322250"/>
              <a:gd name="connsiteY5" fmla="*/ 3091768 h 3439192"/>
              <a:gd name="connsiteX6" fmla="*/ 3980443 w 5322250"/>
              <a:gd name="connsiteY6" fmla="*/ 2919548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980443 w 5322250"/>
              <a:gd name="connsiteY0" fmla="*/ 2919548 h 3439192"/>
              <a:gd name="connsiteX1" fmla="*/ 3710974 w 5322250"/>
              <a:gd name="connsiteY1" fmla="*/ 3071733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402944 w 5322250"/>
              <a:gd name="connsiteY5" fmla="*/ 3091768 h 3439192"/>
              <a:gd name="connsiteX6" fmla="*/ 3980443 w 5322250"/>
              <a:gd name="connsiteY6" fmla="*/ 2919548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980443 w 5322250"/>
              <a:gd name="connsiteY0" fmla="*/ 2919548 h 3439192"/>
              <a:gd name="connsiteX1" fmla="*/ 3710974 w 5322250"/>
              <a:gd name="connsiteY1" fmla="*/ 3071733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402944 w 5322250"/>
              <a:gd name="connsiteY5" fmla="*/ 3091768 h 3439192"/>
              <a:gd name="connsiteX6" fmla="*/ 3980443 w 5322250"/>
              <a:gd name="connsiteY6" fmla="*/ 2919548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 name="connsiteX0" fmla="*/ 3980443 w 5322250"/>
              <a:gd name="connsiteY0" fmla="*/ 2919548 h 3439192"/>
              <a:gd name="connsiteX1" fmla="*/ 3710974 w 5322250"/>
              <a:gd name="connsiteY1" fmla="*/ 3071733 h 3439192"/>
              <a:gd name="connsiteX2" fmla="*/ 3238725 w 5322250"/>
              <a:gd name="connsiteY2" fmla="*/ 3182936 h 3439192"/>
              <a:gd name="connsiteX3" fmla="*/ 2928430 w 5322250"/>
              <a:gd name="connsiteY3" fmla="*/ 3227230 h 3439192"/>
              <a:gd name="connsiteX4" fmla="*/ 2969641 w 5322250"/>
              <a:gd name="connsiteY4" fmla="*/ 3201778 h 3439192"/>
              <a:gd name="connsiteX5" fmla="*/ 3402944 w 5322250"/>
              <a:gd name="connsiteY5" fmla="*/ 3091768 h 3439192"/>
              <a:gd name="connsiteX6" fmla="*/ 3980443 w 5322250"/>
              <a:gd name="connsiteY6" fmla="*/ 2919548 h 3439192"/>
              <a:gd name="connsiteX7" fmla="*/ 2866375 w 5322250"/>
              <a:gd name="connsiteY7" fmla="*/ 178100 h 3439192"/>
              <a:gd name="connsiteX8" fmla="*/ 3274461 w 5322250"/>
              <a:gd name="connsiteY8" fmla="*/ 200421 h 3439192"/>
              <a:gd name="connsiteX9" fmla="*/ 3889968 w 5322250"/>
              <a:gd name="connsiteY9" fmla="*/ 442340 h 3439192"/>
              <a:gd name="connsiteX10" fmla="*/ 2713920 w 5322250"/>
              <a:gd name="connsiteY10" fmla="*/ 185923 h 3439192"/>
              <a:gd name="connsiteX11" fmla="*/ 2866375 w 5322250"/>
              <a:gd name="connsiteY11" fmla="*/ 178100 h 3439192"/>
              <a:gd name="connsiteX12" fmla="*/ 2863339 w 5322250"/>
              <a:gd name="connsiteY12" fmla="*/ 129081 h 3439192"/>
              <a:gd name="connsiteX13" fmla="*/ 2649360 w 5322250"/>
              <a:gd name="connsiteY13" fmla="*/ 133277 h 3439192"/>
              <a:gd name="connsiteX14" fmla="*/ 2339817 w 5322250"/>
              <a:gd name="connsiteY14" fmla="*/ 162789 h 3439192"/>
              <a:gd name="connsiteX15" fmla="*/ 1762127 w 5322250"/>
              <a:gd name="connsiteY15" fmla="*/ 318539 h 3439192"/>
              <a:gd name="connsiteX16" fmla="*/ 1390242 w 5322250"/>
              <a:gd name="connsiteY16" fmla="*/ 469685 h 3439192"/>
              <a:gd name="connsiteX17" fmla="*/ 926856 w 5322250"/>
              <a:gd name="connsiteY17" fmla="*/ 896580 h 3439192"/>
              <a:gd name="connsiteX18" fmla="*/ 679181 w 5322250"/>
              <a:gd name="connsiteY18" fmla="*/ 1350723 h 3439192"/>
              <a:gd name="connsiteX19" fmla="*/ 648735 w 5322250"/>
              <a:gd name="connsiteY19" fmla="*/ 1566983 h 3439192"/>
              <a:gd name="connsiteX20" fmla="*/ 715777 w 5322250"/>
              <a:gd name="connsiteY20" fmla="*/ 2133947 h 3439192"/>
              <a:gd name="connsiteX21" fmla="*/ 841838 w 5322250"/>
              <a:gd name="connsiteY21" fmla="*/ 2397518 h 3439192"/>
              <a:gd name="connsiteX22" fmla="*/ 1438547 w 5322250"/>
              <a:gd name="connsiteY22" fmla="*/ 3063514 h 3439192"/>
              <a:gd name="connsiteX23" fmla="*/ 1829758 w 5322250"/>
              <a:gd name="connsiteY23" fmla="*/ 3244786 h 3439192"/>
              <a:gd name="connsiteX24" fmla="*/ 2260037 w 5322250"/>
              <a:gd name="connsiteY24" fmla="*/ 3285699 h 3439192"/>
              <a:gd name="connsiteX25" fmla="*/ 2453144 w 5322250"/>
              <a:gd name="connsiteY25" fmla="*/ 3300040 h 3439192"/>
              <a:gd name="connsiteX26" fmla="*/ 2668869 w 5322250"/>
              <a:gd name="connsiteY26" fmla="*/ 3266814 h 3439192"/>
              <a:gd name="connsiteX27" fmla="*/ 2806637 w 5322250"/>
              <a:gd name="connsiteY27" fmla="*/ 3266089 h 3439192"/>
              <a:gd name="connsiteX28" fmla="*/ 3411592 w 5322250"/>
              <a:gd name="connsiteY28" fmla="*/ 3192217 h 3439192"/>
              <a:gd name="connsiteX29" fmla="*/ 4044399 w 5322250"/>
              <a:gd name="connsiteY29" fmla="*/ 2966998 h 3439192"/>
              <a:gd name="connsiteX30" fmla="*/ 4454051 w 5322250"/>
              <a:gd name="connsiteY30" fmla="*/ 2562984 h 3439192"/>
              <a:gd name="connsiteX31" fmla="*/ 4705011 w 5322250"/>
              <a:gd name="connsiteY31" fmla="*/ 2181078 h 3439192"/>
              <a:gd name="connsiteX32" fmla="*/ 4797630 w 5322250"/>
              <a:gd name="connsiteY32" fmla="*/ 1547617 h 3439192"/>
              <a:gd name="connsiteX33" fmla="*/ 4647186 w 5322250"/>
              <a:gd name="connsiteY33" fmla="*/ 976413 h 3439192"/>
              <a:gd name="connsiteX34" fmla="*/ 4354627 w 5322250"/>
              <a:gd name="connsiteY34" fmla="*/ 659548 h 3439192"/>
              <a:gd name="connsiteX35" fmla="*/ 4017698 w 5322250"/>
              <a:gd name="connsiteY35" fmla="*/ 417528 h 3439192"/>
              <a:gd name="connsiteX36" fmla="*/ 3777898 w 5322250"/>
              <a:gd name="connsiteY36" fmla="*/ 337826 h 3439192"/>
              <a:gd name="connsiteX37" fmla="*/ 3429131 w 5322250"/>
              <a:gd name="connsiteY37" fmla="*/ 205279 h 3439192"/>
              <a:gd name="connsiteX38" fmla="*/ 3077281 w 5322250"/>
              <a:gd name="connsiteY38" fmla="*/ 139079 h 3439192"/>
              <a:gd name="connsiteX39" fmla="*/ 2863339 w 5322250"/>
              <a:gd name="connsiteY39" fmla="*/ 129081 h 3439192"/>
              <a:gd name="connsiteX40" fmla="*/ 0 w 5322250"/>
              <a:gd name="connsiteY40" fmla="*/ 0 h 3439192"/>
              <a:gd name="connsiteX41" fmla="*/ 5322250 w 5322250"/>
              <a:gd name="connsiteY41" fmla="*/ 23962 h 3439192"/>
              <a:gd name="connsiteX42" fmla="*/ 5243690 w 5322250"/>
              <a:gd name="connsiteY42" fmla="*/ 3439192 h 3439192"/>
              <a:gd name="connsiteX43" fmla="*/ 2 w 5322250"/>
              <a:gd name="connsiteY43" fmla="*/ 3397259 h 3439192"/>
              <a:gd name="connsiteX44" fmla="*/ 0 w 5322250"/>
              <a:gd name="connsiteY44" fmla="*/ 0 h 3439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22250" h="3439192">
                <a:moveTo>
                  <a:pt x="3980443" y="2919548"/>
                </a:moveTo>
                <a:cubicBezTo>
                  <a:pt x="4108531" y="2894009"/>
                  <a:pt x="3834594" y="3027835"/>
                  <a:pt x="3710974" y="3071733"/>
                </a:cubicBezTo>
                <a:cubicBezTo>
                  <a:pt x="3587354" y="3115631"/>
                  <a:pt x="3369149" y="3157020"/>
                  <a:pt x="3238725" y="3182936"/>
                </a:cubicBezTo>
                <a:cubicBezTo>
                  <a:pt x="3108301" y="3208852"/>
                  <a:pt x="2982288" y="3219393"/>
                  <a:pt x="2928430" y="3227230"/>
                </a:cubicBezTo>
                <a:lnTo>
                  <a:pt x="2969641" y="3201778"/>
                </a:lnTo>
                <a:cubicBezTo>
                  <a:pt x="3113291" y="3173706"/>
                  <a:pt x="3234477" y="3138806"/>
                  <a:pt x="3402944" y="3091768"/>
                </a:cubicBezTo>
                <a:cubicBezTo>
                  <a:pt x="3571411" y="3044730"/>
                  <a:pt x="3843469" y="2988801"/>
                  <a:pt x="3980443" y="2919548"/>
                </a:cubicBezTo>
                <a:close/>
                <a:moveTo>
                  <a:pt x="2866375" y="178100"/>
                </a:moveTo>
                <a:cubicBezTo>
                  <a:pt x="2995194" y="177028"/>
                  <a:pt x="3103862" y="156381"/>
                  <a:pt x="3274461" y="200421"/>
                </a:cubicBezTo>
                <a:cubicBezTo>
                  <a:pt x="3445060" y="244461"/>
                  <a:pt x="3842506" y="413337"/>
                  <a:pt x="3889968" y="442340"/>
                </a:cubicBezTo>
                <a:cubicBezTo>
                  <a:pt x="3619093" y="358737"/>
                  <a:pt x="3087371" y="212041"/>
                  <a:pt x="2713920" y="185923"/>
                </a:cubicBezTo>
                <a:cubicBezTo>
                  <a:pt x="2729311" y="181763"/>
                  <a:pt x="2789084" y="178743"/>
                  <a:pt x="2866375" y="178100"/>
                </a:cubicBezTo>
                <a:close/>
                <a:moveTo>
                  <a:pt x="2863339" y="129081"/>
                </a:moveTo>
                <a:cubicBezTo>
                  <a:pt x="2792013" y="129181"/>
                  <a:pt x="2720680" y="131646"/>
                  <a:pt x="2649360" y="133277"/>
                </a:cubicBezTo>
                <a:cubicBezTo>
                  <a:pt x="2545842" y="135671"/>
                  <a:pt x="2607042" y="140000"/>
                  <a:pt x="2339817" y="162789"/>
                </a:cubicBezTo>
                <a:cubicBezTo>
                  <a:pt x="2072592" y="185578"/>
                  <a:pt x="1945569" y="270683"/>
                  <a:pt x="1762127" y="318539"/>
                </a:cubicBezTo>
                <a:cubicBezTo>
                  <a:pt x="1578685" y="366395"/>
                  <a:pt x="1525615" y="346948"/>
                  <a:pt x="1390242" y="469685"/>
                </a:cubicBezTo>
                <a:cubicBezTo>
                  <a:pt x="1254359" y="592885"/>
                  <a:pt x="1045366" y="749740"/>
                  <a:pt x="926856" y="896580"/>
                </a:cubicBezTo>
                <a:cubicBezTo>
                  <a:pt x="808346" y="1043420"/>
                  <a:pt x="687137" y="1162177"/>
                  <a:pt x="679181" y="1350723"/>
                </a:cubicBezTo>
                <a:cubicBezTo>
                  <a:pt x="674110" y="1470903"/>
                  <a:pt x="656755" y="1502675"/>
                  <a:pt x="648735" y="1566983"/>
                </a:cubicBezTo>
                <a:cubicBezTo>
                  <a:pt x="641083" y="1760994"/>
                  <a:pt x="629227" y="1965230"/>
                  <a:pt x="715777" y="2133947"/>
                </a:cubicBezTo>
                <a:cubicBezTo>
                  <a:pt x="756451" y="2223134"/>
                  <a:pt x="704950" y="2235290"/>
                  <a:pt x="841838" y="2397518"/>
                </a:cubicBezTo>
                <a:cubicBezTo>
                  <a:pt x="961101" y="2552446"/>
                  <a:pt x="1128017" y="2865673"/>
                  <a:pt x="1438547" y="3063514"/>
                </a:cubicBezTo>
                <a:cubicBezTo>
                  <a:pt x="1621486" y="3180066"/>
                  <a:pt x="1692843" y="3207755"/>
                  <a:pt x="1829758" y="3244786"/>
                </a:cubicBezTo>
                <a:cubicBezTo>
                  <a:pt x="1966673" y="3281817"/>
                  <a:pt x="2156139" y="3276490"/>
                  <a:pt x="2260037" y="3285699"/>
                </a:cubicBezTo>
                <a:cubicBezTo>
                  <a:pt x="2363935" y="3294908"/>
                  <a:pt x="2385005" y="3303187"/>
                  <a:pt x="2453144" y="3300040"/>
                </a:cubicBezTo>
                <a:cubicBezTo>
                  <a:pt x="2521283" y="3296893"/>
                  <a:pt x="2609954" y="3272472"/>
                  <a:pt x="2668869" y="3266814"/>
                </a:cubicBezTo>
                <a:cubicBezTo>
                  <a:pt x="2727784" y="3261156"/>
                  <a:pt x="2682850" y="3278522"/>
                  <a:pt x="2806637" y="3266089"/>
                </a:cubicBezTo>
                <a:cubicBezTo>
                  <a:pt x="2930424" y="3253656"/>
                  <a:pt x="3180120" y="3281559"/>
                  <a:pt x="3411592" y="3192217"/>
                </a:cubicBezTo>
                <a:cubicBezTo>
                  <a:pt x="3609587" y="3115796"/>
                  <a:pt x="3851364" y="3086928"/>
                  <a:pt x="4044399" y="2966998"/>
                </a:cubicBezTo>
                <a:cubicBezTo>
                  <a:pt x="4202102" y="2868821"/>
                  <a:pt x="4343949" y="2693971"/>
                  <a:pt x="4454051" y="2562984"/>
                </a:cubicBezTo>
                <a:cubicBezTo>
                  <a:pt x="4564153" y="2431997"/>
                  <a:pt x="4663408" y="2402969"/>
                  <a:pt x="4705011" y="2181078"/>
                </a:cubicBezTo>
                <a:cubicBezTo>
                  <a:pt x="4746614" y="1959187"/>
                  <a:pt x="4800075" y="1906382"/>
                  <a:pt x="4797630" y="1547617"/>
                </a:cubicBezTo>
                <a:cubicBezTo>
                  <a:pt x="4787992" y="1346839"/>
                  <a:pt x="4721020" y="1124424"/>
                  <a:pt x="4647186" y="976413"/>
                </a:cubicBezTo>
                <a:cubicBezTo>
                  <a:pt x="4573352" y="828402"/>
                  <a:pt x="4459542" y="752696"/>
                  <a:pt x="4354627" y="659548"/>
                </a:cubicBezTo>
                <a:cubicBezTo>
                  <a:pt x="4249712" y="566400"/>
                  <a:pt x="4161401" y="479378"/>
                  <a:pt x="4017698" y="417528"/>
                </a:cubicBezTo>
                <a:cubicBezTo>
                  <a:pt x="3963210" y="394035"/>
                  <a:pt x="3875993" y="373201"/>
                  <a:pt x="3777898" y="337826"/>
                </a:cubicBezTo>
                <a:cubicBezTo>
                  <a:pt x="3679804" y="302451"/>
                  <a:pt x="3547313" y="238278"/>
                  <a:pt x="3429131" y="205279"/>
                </a:cubicBezTo>
                <a:cubicBezTo>
                  <a:pt x="3312825" y="173586"/>
                  <a:pt x="3195351" y="151477"/>
                  <a:pt x="3077281" y="139079"/>
                </a:cubicBezTo>
                <a:cubicBezTo>
                  <a:pt x="3005986" y="131248"/>
                  <a:pt x="2934666" y="128982"/>
                  <a:pt x="2863339" y="129081"/>
                </a:cubicBezTo>
                <a:close/>
                <a:moveTo>
                  <a:pt x="0" y="0"/>
                </a:moveTo>
                <a:lnTo>
                  <a:pt x="5322250" y="23962"/>
                </a:lnTo>
                <a:lnTo>
                  <a:pt x="5243690" y="3439192"/>
                </a:lnTo>
                <a:lnTo>
                  <a:pt x="2" y="3397259"/>
                </a:lnTo>
                <a:cubicBezTo>
                  <a:pt x="1" y="2264839"/>
                  <a:pt x="1" y="1132420"/>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5818" y="2374947"/>
            <a:ext cx="3821380" cy="18288"/>
          </a:xfrm>
          <a:custGeom>
            <a:avLst/>
            <a:gdLst>
              <a:gd name="connsiteX0" fmla="*/ 0 w 3821380"/>
              <a:gd name="connsiteY0" fmla="*/ 0 h 18288"/>
              <a:gd name="connsiteX1" fmla="*/ 636897 w 3821380"/>
              <a:gd name="connsiteY1" fmla="*/ 0 h 18288"/>
              <a:gd name="connsiteX2" fmla="*/ 1197366 w 3821380"/>
              <a:gd name="connsiteY2" fmla="*/ 0 h 18288"/>
              <a:gd name="connsiteX3" fmla="*/ 1834262 w 3821380"/>
              <a:gd name="connsiteY3" fmla="*/ 0 h 18288"/>
              <a:gd name="connsiteX4" fmla="*/ 2356518 w 3821380"/>
              <a:gd name="connsiteY4" fmla="*/ 0 h 18288"/>
              <a:gd name="connsiteX5" fmla="*/ 2955201 w 3821380"/>
              <a:gd name="connsiteY5" fmla="*/ 0 h 18288"/>
              <a:gd name="connsiteX6" fmla="*/ 3821380 w 3821380"/>
              <a:gd name="connsiteY6" fmla="*/ 0 h 18288"/>
              <a:gd name="connsiteX7" fmla="*/ 3821380 w 3821380"/>
              <a:gd name="connsiteY7" fmla="*/ 18288 h 18288"/>
              <a:gd name="connsiteX8" fmla="*/ 3184483 w 3821380"/>
              <a:gd name="connsiteY8" fmla="*/ 18288 h 18288"/>
              <a:gd name="connsiteX9" fmla="*/ 2509373 w 3821380"/>
              <a:gd name="connsiteY9" fmla="*/ 18288 h 18288"/>
              <a:gd name="connsiteX10" fmla="*/ 1948904 w 3821380"/>
              <a:gd name="connsiteY10" fmla="*/ 18288 h 18288"/>
              <a:gd name="connsiteX11" fmla="*/ 1235580 w 3821380"/>
              <a:gd name="connsiteY11" fmla="*/ 18288 h 18288"/>
              <a:gd name="connsiteX12" fmla="*/ 675110 w 3821380"/>
              <a:gd name="connsiteY12" fmla="*/ 18288 h 18288"/>
              <a:gd name="connsiteX13" fmla="*/ 0 w 3821380"/>
              <a:gd name="connsiteY13" fmla="*/ 18288 h 18288"/>
              <a:gd name="connsiteX14" fmla="*/ 0 w 382138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1380" h="18288" fill="none" extrusionOk="0">
                <a:moveTo>
                  <a:pt x="0" y="0"/>
                </a:moveTo>
                <a:cubicBezTo>
                  <a:pt x="173299" y="-27914"/>
                  <a:pt x="365989" y="-7444"/>
                  <a:pt x="636897" y="0"/>
                </a:cubicBezTo>
                <a:cubicBezTo>
                  <a:pt x="907805" y="7444"/>
                  <a:pt x="1008440" y="23686"/>
                  <a:pt x="1197366" y="0"/>
                </a:cubicBezTo>
                <a:cubicBezTo>
                  <a:pt x="1386292" y="-23686"/>
                  <a:pt x="1629232" y="-17582"/>
                  <a:pt x="1834262" y="0"/>
                </a:cubicBezTo>
                <a:cubicBezTo>
                  <a:pt x="2039292" y="17582"/>
                  <a:pt x="2145311" y="12241"/>
                  <a:pt x="2356518" y="0"/>
                </a:cubicBezTo>
                <a:cubicBezTo>
                  <a:pt x="2567725" y="-12241"/>
                  <a:pt x="2828187" y="-19763"/>
                  <a:pt x="2955201" y="0"/>
                </a:cubicBezTo>
                <a:cubicBezTo>
                  <a:pt x="3082215" y="19763"/>
                  <a:pt x="3483027" y="18730"/>
                  <a:pt x="3821380" y="0"/>
                </a:cubicBezTo>
                <a:cubicBezTo>
                  <a:pt x="3821032" y="6465"/>
                  <a:pt x="3821810" y="10922"/>
                  <a:pt x="3821380" y="18288"/>
                </a:cubicBezTo>
                <a:cubicBezTo>
                  <a:pt x="3527345" y="7834"/>
                  <a:pt x="3314327" y="12644"/>
                  <a:pt x="3184483" y="18288"/>
                </a:cubicBezTo>
                <a:cubicBezTo>
                  <a:pt x="3054639" y="23932"/>
                  <a:pt x="2670087" y="42702"/>
                  <a:pt x="2509373" y="18288"/>
                </a:cubicBezTo>
                <a:cubicBezTo>
                  <a:pt x="2348659" y="-6126"/>
                  <a:pt x="2149444" y="32880"/>
                  <a:pt x="1948904" y="18288"/>
                </a:cubicBezTo>
                <a:cubicBezTo>
                  <a:pt x="1748364" y="3696"/>
                  <a:pt x="1469006" y="43035"/>
                  <a:pt x="1235580" y="18288"/>
                </a:cubicBezTo>
                <a:cubicBezTo>
                  <a:pt x="1002154" y="-6459"/>
                  <a:pt x="871904" y="5758"/>
                  <a:pt x="675110" y="18288"/>
                </a:cubicBezTo>
                <a:cubicBezTo>
                  <a:pt x="478316" y="30819"/>
                  <a:pt x="154160" y="40479"/>
                  <a:pt x="0" y="18288"/>
                </a:cubicBezTo>
                <a:cubicBezTo>
                  <a:pt x="75" y="12069"/>
                  <a:pt x="515" y="5650"/>
                  <a:pt x="0" y="0"/>
                </a:cubicBezTo>
                <a:close/>
              </a:path>
              <a:path w="3821380" h="18288" stroke="0" extrusionOk="0">
                <a:moveTo>
                  <a:pt x="0" y="0"/>
                </a:moveTo>
                <a:cubicBezTo>
                  <a:pt x="200230" y="-18885"/>
                  <a:pt x="391866" y="-12838"/>
                  <a:pt x="560469" y="0"/>
                </a:cubicBezTo>
                <a:cubicBezTo>
                  <a:pt x="729072" y="12838"/>
                  <a:pt x="860439" y="21212"/>
                  <a:pt x="1082724" y="0"/>
                </a:cubicBezTo>
                <a:cubicBezTo>
                  <a:pt x="1305010" y="-21212"/>
                  <a:pt x="1531024" y="2632"/>
                  <a:pt x="1643193" y="0"/>
                </a:cubicBezTo>
                <a:cubicBezTo>
                  <a:pt x="1755362" y="-2632"/>
                  <a:pt x="2125123" y="25700"/>
                  <a:pt x="2280090" y="0"/>
                </a:cubicBezTo>
                <a:cubicBezTo>
                  <a:pt x="2435057" y="-25700"/>
                  <a:pt x="2723905" y="-3961"/>
                  <a:pt x="2955201" y="0"/>
                </a:cubicBezTo>
                <a:cubicBezTo>
                  <a:pt x="3186497" y="3961"/>
                  <a:pt x="3593881" y="25968"/>
                  <a:pt x="3821380" y="0"/>
                </a:cubicBezTo>
                <a:cubicBezTo>
                  <a:pt x="3820563" y="6895"/>
                  <a:pt x="3820601" y="11206"/>
                  <a:pt x="3821380" y="18288"/>
                </a:cubicBezTo>
                <a:cubicBezTo>
                  <a:pt x="3671445" y="41108"/>
                  <a:pt x="3333939" y="26859"/>
                  <a:pt x="3108056" y="18288"/>
                </a:cubicBezTo>
                <a:cubicBezTo>
                  <a:pt x="2882173" y="9717"/>
                  <a:pt x="2815983" y="19293"/>
                  <a:pt x="2585800" y="18288"/>
                </a:cubicBezTo>
                <a:cubicBezTo>
                  <a:pt x="2355617" y="17283"/>
                  <a:pt x="2088193" y="36529"/>
                  <a:pt x="1872476" y="18288"/>
                </a:cubicBezTo>
                <a:cubicBezTo>
                  <a:pt x="1656759" y="47"/>
                  <a:pt x="1403532" y="-15455"/>
                  <a:pt x="1159152" y="18288"/>
                </a:cubicBezTo>
                <a:cubicBezTo>
                  <a:pt x="914772" y="52031"/>
                  <a:pt x="886333" y="6641"/>
                  <a:pt x="636897" y="18288"/>
                </a:cubicBezTo>
                <a:cubicBezTo>
                  <a:pt x="387461" y="29935"/>
                  <a:pt x="308780" y="-11810"/>
                  <a:pt x="0" y="18288"/>
                </a:cubicBezTo>
                <a:cubicBezTo>
                  <a:pt x="95" y="14343"/>
                  <a:pt x="742" y="686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8AEE1C7-5732-5576-0E4F-D413B86CF3A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54219" y="2706624"/>
            <a:ext cx="6175781" cy="3483864"/>
          </a:xfrm>
        </p:spPr>
        <p:txBody>
          <a:bodyPr>
            <a:normAutofit lnSpcReduction="10000"/>
          </a:bodyPr>
          <a:lstStyle/>
          <a:p>
            <a:pPr marL="0" indent="0">
              <a:spcBef>
                <a:spcPts val="2500"/>
              </a:spcBef>
              <a:buNone/>
            </a:pPr>
            <a:r>
              <a:rPr lang="en-US" sz="1200" b="1" dirty="0"/>
              <a:t>How to start learning AI , shared courses and resources?</a:t>
            </a:r>
          </a:p>
          <a:p>
            <a:pPr marL="0" lvl="1" indent="0">
              <a:buNone/>
            </a:pPr>
            <a:r>
              <a:rPr lang="en-US" sz="1200" dirty="0"/>
              <a:t>Understand the basics, training courses, explore Machine Learning and Deep learning require significant investment of time</a:t>
            </a:r>
          </a:p>
          <a:p>
            <a:pPr marL="0" indent="0">
              <a:spcBef>
                <a:spcPts val="2500"/>
              </a:spcBef>
              <a:buNone/>
            </a:pPr>
            <a:r>
              <a:rPr lang="en-US" sz="1200" b="1" dirty="0"/>
              <a:t>What are the most important concepts for AI Engineering today? </a:t>
            </a:r>
          </a:p>
          <a:p>
            <a:pPr marL="0" lvl="1" indent="0">
              <a:buNone/>
            </a:pPr>
            <a:r>
              <a:rPr lang="en-US" sz="1200" dirty="0"/>
              <a:t>Should I use RAG or Finetuning? </a:t>
            </a:r>
          </a:p>
          <a:p>
            <a:pPr marL="0" lvl="1" indent="0">
              <a:buNone/>
            </a:pPr>
            <a:r>
              <a:rPr lang="en-US" sz="1200" dirty="0"/>
              <a:t>What models I should use? </a:t>
            </a:r>
          </a:p>
          <a:p>
            <a:pPr marL="0" lvl="1" indent="0">
              <a:buNone/>
            </a:pPr>
            <a:r>
              <a:rPr lang="en-US" sz="1200" dirty="0"/>
              <a:t>What about Prompt Engineering and Agents?</a:t>
            </a:r>
          </a:p>
          <a:p>
            <a:pPr marL="0" indent="0">
              <a:spcBef>
                <a:spcPts val="2500"/>
              </a:spcBef>
              <a:buNone/>
            </a:pPr>
            <a:r>
              <a:rPr lang="en-US" sz="1200" b="1" dirty="0"/>
              <a:t>Proposed agenda</a:t>
            </a:r>
          </a:p>
          <a:p>
            <a:pPr marL="342900" lvl="1" indent="-342900">
              <a:buAutoNum type="arabicPeriod"/>
            </a:pPr>
            <a:r>
              <a:rPr lang="en-US" sz="1200" dirty="0"/>
              <a:t>Start with LLM – basic usage, prompt engineering with hands on coding examples. Initial setup –  key access and environment. Overall understanding of the emerging field of AI. </a:t>
            </a:r>
          </a:p>
          <a:p>
            <a:pPr marL="342900" lvl="1" indent="-342900">
              <a:buAutoNum type="arabicPeriod"/>
            </a:pPr>
            <a:r>
              <a:rPr lang="en-US" sz="1200" dirty="0"/>
              <a:t>Basic Retrieval Augmented Generation( RAG) – coding it from scratch and most popular frameworks with examples</a:t>
            </a:r>
          </a:p>
          <a:p>
            <a:pPr marL="342900" lvl="1" indent="-342900">
              <a:buAutoNum type="arabicPeriod"/>
            </a:pPr>
            <a:r>
              <a:rPr lang="en-US" sz="1200" dirty="0"/>
              <a:t>Agentic patterns and most notable frameworks overview</a:t>
            </a:r>
          </a:p>
          <a:p>
            <a:pPr marL="342900" lvl="1" indent="-342900">
              <a:buAutoNum type="arabicPeriod"/>
            </a:pPr>
            <a:r>
              <a:rPr lang="en-US" sz="1200" dirty="0"/>
              <a:t>Training and finetuning LLM and embedding model</a:t>
            </a:r>
          </a:p>
        </p:txBody>
      </p:sp>
    </p:spTree>
    <p:extLst>
      <p:ext uri="{BB962C8B-B14F-4D97-AF65-F5344CB8AC3E}">
        <p14:creationId xmlns:p14="http://schemas.microsoft.com/office/powerpoint/2010/main" val="2689115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E51EF-CF23-945B-913C-2D32F296E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7FA55-9BDF-1BE0-0D00-AC78E3516F07}"/>
              </a:ext>
            </a:extLst>
          </p:cNvPr>
          <p:cNvSpPr>
            <a:spLocks noGrp="1"/>
          </p:cNvSpPr>
          <p:nvPr>
            <p:ph type="title"/>
          </p:nvPr>
        </p:nvSpPr>
        <p:spPr>
          <a:xfrm>
            <a:off x="640080" y="556182"/>
            <a:ext cx="6291472" cy="736910"/>
          </a:xfrm>
        </p:spPr>
        <p:txBody>
          <a:bodyPr vert="horz" lIns="91440" tIns="45720" rIns="91440" bIns="45720" rtlCol="0" anchor="t">
            <a:normAutofit/>
          </a:bodyPr>
          <a:lstStyle/>
          <a:p>
            <a:r>
              <a:rPr lang="en-US" sz="3400" b="1" dirty="0"/>
              <a:t>Basic Prompt Design Principals</a:t>
            </a:r>
          </a:p>
        </p:txBody>
      </p:sp>
      <p:pic>
        <p:nvPicPr>
          <p:cNvPr id="5" name="Picture 4">
            <a:extLst>
              <a:ext uri="{FF2B5EF4-FFF2-40B4-BE49-F238E27FC236}">
                <a16:creationId xmlns:a16="http://schemas.microsoft.com/office/drawing/2014/main" id="{0A5D9FAD-8388-1031-24C6-254CD553B31A}"/>
              </a:ext>
            </a:extLst>
          </p:cNvPr>
          <p:cNvPicPr>
            <a:picLocks noChangeAspect="1"/>
          </p:cNvPicPr>
          <p:nvPr/>
        </p:nvPicPr>
        <p:blipFill>
          <a:blip r:embed="rId3"/>
          <a:stretch>
            <a:fillRect/>
          </a:stretch>
        </p:blipFill>
        <p:spPr>
          <a:xfrm>
            <a:off x="484992" y="1385602"/>
            <a:ext cx="11222016" cy="4086795"/>
          </a:xfrm>
          <a:prstGeom prst="rect">
            <a:avLst/>
          </a:prstGeom>
        </p:spPr>
      </p:pic>
      <p:sp>
        <p:nvSpPr>
          <p:cNvPr id="8" name="TextBox 7">
            <a:extLst>
              <a:ext uri="{FF2B5EF4-FFF2-40B4-BE49-F238E27FC236}">
                <a16:creationId xmlns:a16="http://schemas.microsoft.com/office/drawing/2014/main" id="{65F09422-36CB-4CCF-2B99-7E109456EDC1}"/>
              </a:ext>
            </a:extLst>
          </p:cNvPr>
          <p:cNvSpPr txBox="1"/>
          <p:nvPr/>
        </p:nvSpPr>
        <p:spPr>
          <a:xfrm>
            <a:off x="640080" y="6119453"/>
            <a:ext cx="6094428" cy="369332"/>
          </a:xfrm>
          <a:prstGeom prst="rect">
            <a:avLst/>
          </a:prstGeom>
          <a:noFill/>
        </p:spPr>
        <p:txBody>
          <a:bodyPr wrap="square">
            <a:spAutoFit/>
          </a:bodyPr>
          <a:lstStyle/>
          <a:p>
            <a:r>
              <a:rPr lang="en-US" dirty="0"/>
              <a:t>https://arxiv.org/pdf/2201.11903</a:t>
            </a:r>
          </a:p>
        </p:txBody>
      </p:sp>
      <p:sp>
        <p:nvSpPr>
          <p:cNvPr id="10" name="TextBox 9">
            <a:extLst>
              <a:ext uri="{FF2B5EF4-FFF2-40B4-BE49-F238E27FC236}">
                <a16:creationId xmlns:a16="http://schemas.microsoft.com/office/drawing/2014/main" id="{BB12C41F-BA29-7F8B-4480-E9D234072F6B}"/>
              </a:ext>
            </a:extLst>
          </p:cNvPr>
          <p:cNvSpPr txBox="1"/>
          <p:nvPr/>
        </p:nvSpPr>
        <p:spPr>
          <a:xfrm>
            <a:off x="640080" y="5795925"/>
            <a:ext cx="9856593" cy="369332"/>
          </a:xfrm>
          <a:prstGeom prst="rect">
            <a:avLst/>
          </a:prstGeom>
          <a:noFill/>
        </p:spPr>
        <p:txBody>
          <a:bodyPr wrap="square">
            <a:spAutoFit/>
          </a:bodyPr>
          <a:lstStyle/>
          <a:p>
            <a:r>
              <a:rPr lang="en-US" dirty="0"/>
              <a:t>[Wei et al. (2023): Chain-of-Thought Prompting Elicits Reasoning in Large Language Models]</a:t>
            </a:r>
          </a:p>
        </p:txBody>
      </p:sp>
    </p:spTree>
    <p:extLst>
      <p:ext uri="{BB962C8B-B14F-4D97-AF65-F5344CB8AC3E}">
        <p14:creationId xmlns:p14="http://schemas.microsoft.com/office/powerpoint/2010/main" val="11145535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D7AC4-7001-251C-2370-C8E8B7E6E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AB806-6302-478B-F1B4-F97071041186}"/>
              </a:ext>
            </a:extLst>
          </p:cNvPr>
          <p:cNvSpPr>
            <a:spLocks noGrp="1"/>
          </p:cNvSpPr>
          <p:nvPr>
            <p:ph type="title"/>
          </p:nvPr>
        </p:nvSpPr>
        <p:spPr>
          <a:xfrm>
            <a:off x="640080" y="556182"/>
            <a:ext cx="6291472" cy="736910"/>
          </a:xfrm>
        </p:spPr>
        <p:txBody>
          <a:bodyPr vert="horz" lIns="91440" tIns="45720" rIns="91440" bIns="45720" rtlCol="0" anchor="t">
            <a:normAutofit/>
          </a:bodyPr>
          <a:lstStyle/>
          <a:p>
            <a:r>
              <a:rPr lang="en-US" sz="3400" b="1" dirty="0"/>
              <a:t>Prompt Template</a:t>
            </a:r>
          </a:p>
        </p:txBody>
      </p:sp>
      <p:sp>
        <p:nvSpPr>
          <p:cNvPr id="4" name="TextBox 3">
            <a:extLst>
              <a:ext uri="{FF2B5EF4-FFF2-40B4-BE49-F238E27FC236}">
                <a16:creationId xmlns:a16="http://schemas.microsoft.com/office/drawing/2014/main" id="{4D22E818-068C-63E0-904E-34A212174441}"/>
              </a:ext>
            </a:extLst>
          </p:cNvPr>
          <p:cNvSpPr txBox="1"/>
          <p:nvPr/>
        </p:nvSpPr>
        <p:spPr>
          <a:xfrm>
            <a:off x="212435" y="6183806"/>
            <a:ext cx="9772074" cy="646331"/>
          </a:xfrm>
          <a:prstGeom prst="rect">
            <a:avLst/>
          </a:prstGeom>
          <a:noFill/>
        </p:spPr>
        <p:txBody>
          <a:bodyPr wrap="square">
            <a:spAutoFit/>
          </a:bodyPr>
          <a:lstStyle/>
          <a:p>
            <a:r>
              <a:rPr lang="en-US" dirty="0"/>
              <a:t>[Awesome Prompt Templates, </a:t>
            </a:r>
            <a:r>
              <a:rPr lang="en-US" dirty="0" err="1"/>
              <a:t>Github</a:t>
            </a:r>
            <a:r>
              <a:rPr lang="en-US" dirty="0"/>
              <a:t>] –</a:t>
            </a:r>
          </a:p>
          <a:p>
            <a:r>
              <a:rPr lang="en-US" dirty="0"/>
              <a:t>https://github.com/f/awesome-chatgpt-prompts</a:t>
            </a:r>
          </a:p>
        </p:txBody>
      </p:sp>
      <p:sp>
        <p:nvSpPr>
          <p:cNvPr id="6" name="TextBox 5">
            <a:extLst>
              <a:ext uri="{FF2B5EF4-FFF2-40B4-BE49-F238E27FC236}">
                <a16:creationId xmlns:a16="http://schemas.microsoft.com/office/drawing/2014/main" id="{F014AD9E-427A-7B17-653D-1C70DE8F62FB}"/>
              </a:ext>
            </a:extLst>
          </p:cNvPr>
          <p:cNvSpPr txBox="1"/>
          <p:nvPr/>
        </p:nvSpPr>
        <p:spPr>
          <a:xfrm>
            <a:off x="554181" y="1476065"/>
            <a:ext cx="4895273" cy="2308324"/>
          </a:xfrm>
          <a:prstGeom prst="rect">
            <a:avLst/>
          </a:prstGeom>
          <a:noFill/>
        </p:spPr>
        <p:txBody>
          <a:bodyPr wrap="square">
            <a:spAutoFit/>
          </a:bodyPr>
          <a:lstStyle/>
          <a:p>
            <a:r>
              <a:rPr lang="en-US" dirty="0"/>
              <a:t>A prompt template is a pre-defined structure with placeholders for dynamic inputs. </a:t>
            </a:r>
          </a:p>
          <a:p>
            <a:endParaRPr lang="en-US" dirty="0"/>
          </a:p>
          <a:p>
            <a:r>
              <a:rPr lang="en-US" dirty="0"/>
              <a:t>Example: "Summarize the following text for [audience] in [format]: [text]." </a:t>
            </a:r>
          </a:p>
          <a:p>
            <a:endParaRPr lang="en-US" dirty="0"/>
          </a:p>
          <a:p>
            <a:r>
              <a:rPr lang="en-US" dirty="0"/>
              <a:t>Here, [audience], [format], and [text] are placeholders.</a:t>
            </a:r>
          </a:p>
        </p:txBody>
      </p:sp>
      <p:pic>
        <p:nvPicPr>
          <p:cNvPr id="8" name="Picture 7">
            <a:extLst>
              <a:ext uri="{FF2B5EF4-FFF2-40B4-BE49-F238E27FC236}">
                <a16:creationId xmlns:a16="http://schemas.microsoft.com/office/drawing/2014/main" id="{AC915E3E-CD16-E8C4-DD06-9C0F0DCB95A9}"/>
              </a:ext>
            </a:extLst>
          </p:cNvPr>
          <p:cNvPicPr>
            <a:picLocks noChangeAspect="1"/>
          </p:cNvPicPr>
          <p:nvPr/>
        </p:nvPicPr>
        <p:blipFill>
          <a:blip r:embed="rId3"/>
          <a:stretch>
            <a:fillRect/>
          </a:stretch>
        </p:blipFill>
        <p:spPr>
          <a:xfrm>
            <a:off x="7032386" y="213864"/>
            <a:ext cx="3410426" cy="6430272"/>
          </a:xfrm>
          <a:prstGeom prst="rect">
            <a:avLst/>
          </a:prstGeom>
        </p:spPr>
      </p:pic>
    </p:spTree>
    <p:extLst>
      <p:ext uri="{BB962C8B-B14F-4D97-AF65-F5344CB8AC3E}">
        <p14:creationId xmlns:p14="http://schemas.microsoft.com/office/powerpoint/2010/main" val="3429845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6C60A-7C61-B0C5-A537-7BC4323CA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F8007-4577-D9FF-CC22-671860C40416}"/>
              </a:ext>
            </a:extLst>
          </p:cNvPr>
          <p:cNvSpPr>
            <a:spLocks noGrp="1"/>
          </p:cNvSpPr>
          <p:nvPr>
            <p:ph type="title"/>
          </p:nvPr>
        </p:nvSpPr>
        <p:spPr>
          <a:xfrm>
            <a:off x="640080" y="556182"/>
            <a:ext cx="6291472" cy="736910"/>
          </a:xfrm>
        </p:spPr>
        <p:txBody>
          <a:bodyPr vert="horz" lIns="91440" tIns="45720" rIns="91440" bIns="45720" rtlCol="0" anchor="t">
            <a:normAutofit/>
          </a:bodyPr>
          <a:lstStyle/>
          <a:p>
            <a:r>
              <a:rPr lang="en-US" sz="3400" b="1" dirty="0"/>
              <a:t>Zero shot vs. Few shot prompting</a:t>
            </a:r>
          </a:p>
        </p:txBody>
      </p:sp>
      <p:pic>
        <p:nvPicPr>
          <p:cNvPr id="6" name="Picture 5">
            <a:extLst>
              <a:ext uri="{FF2B5EF4-FFF2-40B4-BE49-F238E27FC236}">
                <a16:creationId xmlns:a16="http://schemas.microsoft.com/office/drawing/2014/main" id="{AB0588BD-325D-DCF9-FC8B-FC2A88B96057}"/>
              </a:ext>
            </a:extLst>
          </p:cNvPr>
          <p:cNvPicPr>
            <a:picLocks noChangeAspect="1"/>
          </p:cNvPicPr>
          <p:nvPr/>
        </p:nvPicPr>
        <p:blipFill>
          <a:blip r:embed="rId3"/>
          <a:stretch>
            <a:fillRect/>
          </a:stretch>
        </p:blipFill>
        <p:spPr>
          <a:xfrm>
            <a:off x="816819" y="1790471"/>
            <a:ext cx="4544059" cy="3277057"/>
          </a:xfrm>
          <a:prstGeom prst="rect">
            <a:avLst/>
          </a:prstGeom>
        </p:spPr>
      </p:pic>
      <p:pic>
        <p:nvPicPr>
          <p:cNvPr id="8" name="Picture 7">
            <a:extLst>
              <a:ext uri="{FF2B5EF4-FFF2-40B4-BE49-F238E27FC236}">
                <a16:creationId xmlns:a16="http://schemas.microsoft.com/office/drawing/2014/main" id="{8833AB94-3917-6834-5B28-483784231E88}"/>
              </a:ext>
            </a:extLst>
          </p:cNvPr>
          <p:cNvPicPr>
            <a:picLocks noChangeAspect="1"/>
          </p:cNvPicPr>
          <p:nvPr/>
        </p:nvPicPr>
        <p:blipFill>
          <a:blip r:embed="rId4"/>
          <a:stretch>
            <a:fillRect/>
          </a:stretch>
        </p:blipFill>
        <p:spPr>
          <a:xfrm>
            <a:off x="6211326" y="1204289"/>
            <a:ext cx="4991797" cy="5410955"/>
          </a:xfrm>
          <a:prstGeom prst="rect">
            <a:avLst/>
          </a:prstGeom>
        </p:spPr>
      </p:pic>
      <p:sp>
        <p:nvSpPr>
          <p:cNvPr id="10" name="TextBox 9">
            <a:extLst>
              <a:ext uri="{FF2B5EF4-FFF2-40B4-BE49-F238E27FC236}">
                <a16:creationId xmlns:a16="http://schemas.microsoft.com/office/drawing/2014/main" id="{E7913512-97A3-993F-D8EF-FF96BB1CA395}"/>
              </a:ext>
            </a:extLst>
          </p:cNvPr>
          <p:cNvSpPr txBox="1"/>
          <p:nvPr/>
        </p:nvSpPr>
        <p:spPr>
          <a:xfrm>
            <a:off x="830805" y="6245912"/>
            <a:ext cx="6096000" cy="369332"/>
          </a:xfrm>
          <a:prstGeom prst="rect">
            <a:avLst/>
          </a:prstGeom>
          <a:noFill/>
        </p:spPr>
        <p:txBody>
          <a:bodyPr wrap="square">
            <a:spAutoFit/>
          </a:bodyPr>
          <a:lstStyle/>
          <a:p>
            <a:r>
              <a:rPr lang="en-US" dirty="0"/>
              <a:t>GPT-3 Paper -https://arxiv.org/abs/2005.14165</a:t>
            </a:r>
          </a:p>
        </p:txBody>
      </p:sp>
    </p:spTree>
    <p:extLst>
      <p:ext uri="{BB962C8B-B14F-4D97-AF65-F5344CB8AC3E}">
        <p14:creationId xmlns:p14="http://schemas.microsoft.com/office/powerpoint/2010/main" val="534560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9A695-B995-67E1-2E91-AA7A723FF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CB9BF-9A25-F1F9-B360-427C8CB89FA2}"/>
              </a:ext>
            </a:extLst>
          </p:cNvPr>
          <p:cNvSpPr>
            <a:spLocks noGrp="1"/>
          </p:cNvSpPr>
          <p:nvPr>
            <p:ph type="title"/>
          </p:nvPr>
        </p:nvSpPr>
        <p:spPr>
          <a:xfrm>
            <a:off x="640080" y="556182"/>
            <a:ext cx="6291472" cy="736910"/>
          </a:xfrm>
        </p:spPr>
        <p:txBody>
          <a:bodyPr vert="horz" lIns="91440" tIns="45720" rIns="91440" bIns="45720" rtlCol="0" anchor="t">
            <a:normAutofit fontScale="90000"/>
          </a:bodyPr>
          <a:lstStyle/>
          <a:p>
            <a:r>
              <a:rPr lang="en-US" sz="3400" b="1" dirty="0"/>
              <a:t>Chain complex prompts for improved performance</a:t>
            </a:r>
          </a:p>
        </p:txBody>
      </p:sp>
      <p:pic>
        <p:nvPicPr>
          <p:cNvPr id="4" name="Picture 3">
            <a:extLst>
              <a:ext uri="{FF2B5EF4-FFF2-40B4-BE49-F238E27FC236}">
                <a16:creationId xmlns:a16="http://schemas.microsoft.com/office/drawing/2014/main" id="{A6C09FED-17A9-AFB9-F076-2FBBDB672A45}"/>
              </a:ext>
            </a:extLst>
          </p:cNvPr>
          <p:cNvPicPr>
            <a:picLocks noChangeAspect="1"/>
          </p:cNvPicPr>
          <p:nvPr/>
        </p:nvPicPr>
        <p:blipFill>
          <a:blip r:embed="rId3"/>
          <a:stretch>
            <a:fillRect/>
          </a:stretch>
        </p:blipFill>
        <p:spPr>
          <a:xfrm>
            <a:off x="129864" y="1446684"/>
            <a:ext cx="6373114" cy="4305901"/>
          </a:xfrm>
          <a:prstGeom prst="rect">
            <a:avLst/>
          </a:prstGeom>
        </p:spPr>
      </p:pic>
      <p:pic>
        <p:nvPicPr>
          <p:cNvPr id="6" name="Picture 5">
            <a:extLst>
              <a:ext uri="{FF2B5EF4-FFF2-40B4-BE49-F238E27FC236}">
                <a16:creationId xmlns:a16="http://schemas.microsoft.com/office/drawing/2014/main" id="{A9AEB2DD-5E44-5CE5-F4B5-16FC01985BD9}"/>
              </a:ext>
            </a:extLst>
          </p:cNvPr>
          <p:cNvPicPr>
            <a:picLocks noChangeAspect="1"/>
          </p:cNvPicPr>
          <p:nvPr/>
        </p:nvPicPr>
        <p:blipFill>
          <a:blip r:embed="rId4"/>
          <a:stretch>
            <a:fillRect/>
          </a:stretch>
        </p:blipFill>
        <p:spPr>
          <a:xfrm>
            <a:off x="6502978" y="0"/>
            <a:ext cx="5689022" cy="6858000"/>
          </a:xfrm>
          <a:prstGeom prst="rect">
            <a:avLst/>
          </a:prstGeom>
        </p:spPr>
      </p:pic>
      <p:sp>
        <p:nvSpPr>
          <p:cNvPr id="8" name="TextBox 7">
            <a:extLst>
              <a:ext uri="{FF2B5EF4-FFF2-40B4-BE49-F238E27FC236}">
                <a16:creationId xmlns:a16="http://schemas.microsoft.com/office/drawing/2014/main" id="{9B370D31-DFA5-0724-CCC1-940804095A56}"/>
              </a:ext>
            </a:extLst>
          </p:cNvPr>
          <p:cNvSpPr txBox="1"/>
          <p:nvPr/>
        </p:nvSpPr>
        <p:spPr>
          <a:xfrm>
            <a:off x="129864" y="5906177"/>
            <a:ext cx="6094428" cy="646331"/>
          </a:xfrm>
          <a:prstGeom prst="rect">
            <a:avLst/>
          </a:prstGeom>
          <a:noFill/>
        </p:spPr>
        <p:txBody>
          <a:bodyPr wrap="square">
            <a:spAutoFit/>
          </a:bodyPr>
          <a:lstStyle/>
          <a:p>
            <a:r>
              <a:rPr lang="en-US" dirty="0"/>
              <a:t>[Anthropic: Prompt Library] -https://docs.anthropic.com/</a:t>
            </a:r>
            <a:r>
              <a:rPr lang="en-US" dirty="0" err="1"/>
              <a:t>en</a:t>
            </a:r>
            <a:r>
              <a:rPr lang="en-US" dirty="0"/>
              <a:t>/prompt-library/library</a:t>
            </a:r>
          </a:p>
        </p:txBody>
      </p:sp>
    </p:spTree>
    <p:extLst>
      <p:ext uri="{BB962C8B-B14F-4D97-AF65-F5344CB8AC3E}">
        <p14:creationId xmlns:p14="http://schemas.microsoft.com/office/powerpoint/2010/main" val="42064849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ECF23-4A9A-7D6F-502E-BD73BAF77E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FE084-A167-C2D4-6AC1-1FC2449A3FE2}"/>
              </a:ext>
            </a:extLst>
          </p:cNvPr>
          <p:cNvSpPr>
            <a:spLocks noGrp="1"/>
          </p:cNvSpPr>
          <p:nvPr>
            <p:ph type="title"/>
          </p:nvPr>
        </p:nvSpPr>
        <p:spPr>
          <a:xfrm>
            <a:off x="640080" y="556181"/>
            <a:ext cx="6291472" cy="930873"/>
          </a:xfrm>
        </p:spPr>
        <p:txBody>
          <a:bodyPr vert="horz" lIns="91440" tIns="45720" rIns="91440" bIns="45720" rtlCol="0" anchor="t">
            <a:normAutofit fontScale="90000"/>
          </a:bodyPr>
          <a:lstStyle/>
          <a:p>
            <a:r>
              <a:rPr lang="en-US" sz="3400" b="1" dirty="0"/>
              <a:t>Chain complex prompts for improved performance</a:t>
            </a:r>
          </a:p>
        </p:txBody>
      </p:sp>
      <p:pic>
        <p:nvPicPr>
          <p:cNvPr id="4" name="Picture 3">
            <a:extLst>
              <a:ext uri="{FF2B5EF4-FFF2-40B4-BE49-F238E27FC236}">
                <a16:creationId xmlns:a16="http://schemas.microsoft.com/office/drawing/2014/main" id="{4144273F-0DB1-5A58-5CCF-07B9DD001561}"/>
              </a:ext>
            </a:extLst>
          </p:cNvPr>
          <p:cNvPicPr>
            <a:picLocks noChangeAspect="1"/>
          </p:cNvPicPr>
          <p:nvPr/>
        </p:nvPicPr>
        <p:blipFill>
          <a:blip r:embed="rId3"/>
          <a:stretch>
            <a:fillRect/>
          </a:stretch>
        </p:blipFill>
        <p:spPr>
          <a:xfrm>
            <a:off x="823176" y="1590067"/>
            <a:ext cx="10545647" cy="4810796"/>
          </a:xfrm>
          <a:prstGeom prst="rect">
            <a:avLst/>
          </a:prstGeom>
        </p:spPr>
      </p:pic>
    </p:spTree>
    <p:extLst>
      <p:ext uri="{BB962C8B-B14F-4D97-AF65-F5344CB8AC3E}">
        <p14:creationId xmlns:p14="http://schemas.microsoft.com/office/powerpoint/2010/main" val="10821898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45D93-779E-E18D-8D66-F4D54DA59E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E1BAE-8E5D-0A19-289D-A7D34516D085}"/>
              </a:ext>
            </a:extLst>
          </p:cNvPr>
          <p:cNvSpPr>
            <a:spLocks noGrp="1"/>
          </p:cNvSpPr>
          <p:nvPr>
            <p:ph type="title"/>
          </p:nvPr>
        </p:nvSpPr>
        <p:spPr>
          <a:xfrm>
            <a:off x="640080" y="556182"/>
            <a:ext cx="6291472" cy="736910"/>
          </a:xfrm>
        </p:spPr>
        <p:txBody>
          <a:bodyPr vert="horz" lIns="91440" tIns="45720" rIns="91440" bIns="45720" rtlCol="0" anchor="t">
            <a:normAutofit/>
          </a:bodyPr>
          <a:lstStyle/>
          <a:p>
            <a:r>
              <a:rPr lang="en-US" sz="3400" b="1" dirty="0"/>
              <a:t>Test the prompts</a:t>
            </a:r>
          </a:p>
        </p:txBody>
      </p:sp>
      <p:sp>
        <p:nvSpPr>
          <p:cNvPr id="4" name="TextBox 3">
            <a:extLst>
              <a:ext uri="{FF2B5EF4-FFF2-40B4-BE49-F238E27FC236}">
                <a16:creationId xmlns:a16="http://schemas.microsoft.com/office/drawing/2014/main" id="{8DE25DCB-6BDB-F105-595F-3A8215D65DE6}"/>
              </a:ext>
            </a:extLst>
          </p:cNvPr>
          <p:cNvSpPr txBox="1"/>
          <p:nvPr/>
        </p:nvSpPr>
        <p:spPr>
          <a:xfrm>
            <a:off x="294779" y="6301818"/>
            <a:ext cx="8812276" cy="369332"/>
          </a:xfrm>
          <a:prstGeom prst="rect">
            <a:avLst/>
          </a:prstGeom>
          <a:noFill/>
        </p:spPr>
        <p:txBody>
          <a:bodyPr wrap="square">
            <a:spAutoFit/>
          </a:bodyPr>
          <a:lstStyle/>
          <a:p>
            <a:r>
              <a:rPr lang="en-US" dirty="0">
                <a:hlinkClick r:id="rId3"/>
              </a:rPr>
              <a:t>Getting started | </a:t>
            </a:r>
            <a:r>
              <a:rPr lang="en-US" dirty="0" err="1">
                <a:hlinkClick r:id="rId3"/>
              </a:rPr>
              <a:t>promptfoo</a:t>
            </a:r>
            <a:r>
              <a:rPr lang="en-US" dirty="0"/>
              <a:t> - </a:t>
            </a:r>
            <a:r>
              <a:rPr lang="en-US" b="0" i="0" dirty="0">
                <a:solidFill>
                  <a:srgbClr val="1C1E21"/>
                </a:solidFill>
                <a:effectLst/>
                <a:latin typeface="Inter"/>
              </a:rPr>
              <a:t>CLI and library for evaluating and red-teaming LLM apps.</a:t>
            </a:r>
            <a:endParaRPr lang="en-US" dirty="0"/>
          </a:p>
        </p:txBody>
      </p:sp>
      <p:pic>
        <p:nvPicPr>
          <p:cNvPr id="6" name="Picture 5">
            <a:extLst>
              <a:ext uri="{FF2B5EF4-FFF2-40B4-BE49-F238E27FC236}">
                <a16:creationId xmlns:a16="http://schemas.microsoft.com/office/drawing/2014/main" id="{4ECA6D08-A76C-27FB-20F0-3CE6838004D7}"/>
              </a:ext>
            </a:extLst>
          </p:cNvPr>
          <p:cNvPicPr>
            <a:picLocks noChangeAspect="1"/>
          </p:cNvPicPr>
          <p:nvPr/>
        </p:nvPicPr>
        <p:blipFill>
          <a:blip r:embed="rId4"/>
          <a:stretch>
            <a:fillRect/>
          </a:stretch>
        </p:blipFill>
        <p:spPr>
          <a:xfrm>
            <a:off x="4308049" y="729682"/>
            <a:ext cx="6512120" cy="5204492"/>
          </a:xfrm>
          <a:prstGeom prst="rect">
            <a:avLst/>
          </a:prstGeom>
        </p:spPr>
      </p:pic>
    </p:spTree>
    <p:extLst>
      <p:ext uri="{BB962C8B-B14F-4D97-AF65-F5344CB8AC3E}">
        <p14:creationId xmlns:p14="http://schemas.microsoft.com/office/powerpoint/2010/main" val="33190306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65ED-EA03-C7B2-C5A6-3EDDA08D8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99EFB-D2A9-F028-B371-A10FD2D5BA2B}"/>
              </a:ext>
            </a:extLst>
          </p:cNvPr>
          <p:cNvSpPr>
            <a:spLocks noGrp="1"/>
          </p:cNvSpPr>
          <p:nvPr>
            <p:ph type="title"/>
          </p:nvPr>
        </p:nvSpPr>
        <p:spPr>
          <a:xfrm>
            <a:off x="640080" y="556182"/>
            <a:ext cx="6291472" cy="736910"/>
          </a:xfrm>
        </p:spPr>
        <p:txBody>
          <a:bodyPr vert="horz" lIns="91440" tIns="45720" rIns="91440" bIns="45720" rtlCol="0" anchor="t">
            <a:normAutofit/>
          </a:bodyPr>
          <a:lstStyle/>
          <a:p>
            <a:r>
              <a:rPr lang="en-US" sz="3400" b="1" dirty="0"/>
              <a:t>LLM as Judge</a:t>
            </a:r>
          </a:p>
        </p:txBody>
      </p:sp>
      <p:sp>
        <p:nvSpPr>
          <p:cNvPr id="4" name="TextBox 3">
            <a:extLst>
              <a:ext uri="{FF2B5EF4-FFF2-40B4-BE49-F238E27FC236}">
                <a16:creationId xmlns:a16="http://schemas.microsoft.com/office/drawing/2014/main" id="{5B3634D0-DAE7-0A87-5208-5A73B383D96B}"/>
              </a:ext>
            </a:extLst>
          </p:cNvPr>
          <p:cNvSpPr txBox="1"/>
          <p:nvPr/>
        </p:nvSpPr>
        <p:spPr>
          <a:xfrm>
            <a:off x="1800304" y="6301818"/>
            <a:ext cx="8452059" cy="369332"/>
          </a:xfrm>
          <a:prstGeom prst="rect">
            <a:avLst/>
          </a:prstGeom>
          <a:noFill/>
        </p:spPr>
        <p:txBody>
          <a:bodyPr wrap="square">
            <a:spAutoFit/>
          </a:bodyPr>
          <a:lstStyle/>
          <a:p>
            <a:r>
              <a:rPr lang="en-US" dirty="0"/>
              <a:t>[Judging LLM-as-a-Judge with MT-Bench and Chatbot Arena </a:t>
            </a:r>
            <a:r>
              <a:rPr lang="en-US" dirty="0">
                <a:hlinkClick r:id="rId3"/>
              </a:rPr>
              <a:t>2306.05685</a:t>
            </a:r>
            <a:endParaRPr lang="en-US" dirty="0"/>
          </a:p>
        </p:txBody>
      </p:sp>
      <p:pic>
        <p:nvPicPr>
          <p:cNvPr id="6" name="Picture 5">
            <a:extLst>
              <a:ext uri="{FF2B5EF4-FFF2-40B4-BE49-F238E27FC236}">
                <a16:creationId xmlns:a16="http://schemas.microsoft.com/office/drawing/2014/main" id="{DAEFB7F5-4523-D823-083C-C037666E3158}"/>
              </a:ext>
            </a:extLst>
          </p:cNvPr>
          <p:cNvPicPr>
            <a:picLocks noChangeAspect="1"/>
          </p:cNvPicPr>
          <p:nvPr/>
        </p:nvPicPr>
        <p:blipFill>
          <a:blip r:embed="rId4"/>
          <a:stretch>
            <a:fillRect/>
          </a:stretch>
        </p:blipFill>
        <p:spPr>
          <a:xfrm>
            <a:off x="730041" y="1293092"/>
            <a:ext cx="4814105" cy="4850900"/>
          </a:xfrm>
          <a:prstGeom prst="rect">
            <a:avLst/>
          </a:prstGeom>
        </p:spPr>
      </p:pic>
      <p:pic>
        <p:nvPicPr>
          <p:cNvPr id="8" name="Picture 7">
            <a:extLst>
              <a:ext uri="{FF2B5EF4-FFF2-40B4-BE49-F238E27FC236}">
                <a16:creationId xmlns:a16="http://schemas.microsoft.com/office/drawing/2014/main" id="{3F7BAFA2-7A1A-9DB9-19FF-381F1124D8F1}"/>
              </a:ext>
            </a:extLst>
          </p:cNvPr>
          <p:cNvPicPr>
            <a:picLocks noChangeAspect="1"/>
          </p:cNvPicPr>
          <p:nvPr/>
        </p:nvPicPr>
        <p:blipFill>
          <a:blip r:embed="rId5"/>
          <a:stretch>
            <a:fillRect/>
          </a:stretch>
        </p:blipFill>
        <p:spPr>
          <a:xfrm>
            <a:off x="5743505" y="1269670"/>
            <a:ext cx="5718454" cy="4071133"/>
          </a:xfrm>
          <a:prstGeom prst="rect">
            <a:avLst/>
          </a:prstGeom>
        </p:spPr>
      </p:pic>
    </p:spTree>
    <p:extLst>
      <p:ext uri="{BB962C8B-B14F-4D97-AF65-F5344CB8AC3E}">
        <p14:creationId xmlns:p14="http://schemas.microsoft.com/office/powerpoint/2010/main" val="30085568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834D55-1FCB-DA6D-9E25-3138AD314023}"/>
              </a:ext>
            </a:extLst>
          </p:cNvPr>
          <p:cNvSpPr>
            <a:spLocks noGrp="1"/>
          </p:cNvSpPr>
          <p:nvPr>
            <p:ph type="title"/>
          </p:nvPr>
        </p:nvSpPr>
        <p:spPr>
          <a:xfrm>
            <a:off x="640078" y="914400"/>
            <a:ext cx="5964703" cy="618976"/>
          </a:xfrm>
        </p:spPr>
        <p:txBody>
          <a:bodyPr vert="horz" lIns="91440" tIns="45720" rIns="91440" bIns="45720" rtlCol="0" anchor="t">
            <a:normAutofit/>
          </a:bodyPr>
          <a:lstStyle/>
          <a:p>
            <a:r>
              <a:rPr lang="en-US" sz="3600" b="1" dirty="0"/>
              <a:t>Resources</a:t>
            </a:r>
          </a:p>
        </p:txBody>
      </p:sp>
      <p:sp>
        <p:nvSpPr>
          <p:cNvPr id="4" name="Content Placeholder 3">
            <a:extLst>
              <a:ext uri="{FF2B5EF4-FFF2-40B4-BE49-F238E27FC236}">
                <a16:creationId xmlns:a16="http://schemas.microsoft.com/office/drawing/2014/main" id="{7067C8A6-A965-A144-CA23-841BDD1D20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8" y="2176036"/>
            <a:ext cx="5634113" cy="4121887"/>
          </a:xfrm>
        </p:spPr>
        <p:txBody>
          <a:bodyPr>
            <a:normAutofit/>
          </a:bodyPr>
          <a:lstStyle/>
          <a:p>
            <a:pPr marL="0" indent="0">
              <a:spcBef>
                <a:spcPts val="2500"/>
              </a:spcBef>
              <a:buNone/>
            </a:pPr>
            <a:r>
              <a:rPr lang="en-US" sz="1400" b="1" dirty="0"/>
              <a:t>From the session</a:t>
            </a:r>
          </a:p>
          <a:p>
            <a:pPr marL="0" lvl="1" indent="0">
              <a:buNone/>
            </a:pPr>
            <a:r>
              <a:rPr lang="en-US" sz="1000" dirty="0">
                <a:hlinkClick r:id="rId3"/>
              </a:rPr>
              <a:t>Agentic AI: A Progression of Language Model Usage | Stanford Online</a:t>
            </a:r>
            <a:endParaRPr lang="en-US" sz="1000" dirty="0"/>
          </a:p>
          <a:p>
            <a:pPr marL="0" lvl="1" indent="0">
              <a:buNone/>
            </a:pPr>
            <a:r>
              <a:rPr lang="en-US" sz="1000" dirty="0">
                <a:hlinkClick r:id="rId4"/>
              </a:rPr>
              <a:t>Emerging Architectures for LLM Applications | Andreessen Horowitz</a:t>
            </a:r>
            <a:endParaRPr lang="en-US" sz="1000" dirty="0"/>
          </a:p>
          <a:p>
            <a:pPr marL="0" lvl="1" indent="0">
              <a:buNone/>
            </a:pPr>
            <a:r>
              <a:rPr lang="en-US" sz="1000" dirty="0">
                <a:hlinkClick r:id="rId5"/>
              </a:rPr>
              <a:t>CS230 - </a:t>
            </a:r>
            <a:r>
              <a:rPr lang="en-US" sz="1000" dirty="0" err="1">
                <a:hlinkClick r:id="rId5"/>
              </a:rPr>
              <a:t>RAG_Agents_LLMs</a:t>
            </a:r>
            <a:r>
              <a:rPr lang="en-US" sz="1000" dirty="0">
                <a:hlinkClick r:id="rId5"/>
              </a:rPr>
              <a:t> (Fall 2024) 2.5</a:t>
            </a:r>
            <a:endParaRPr lang="en-US" sz="1000" b="1" dirty="0"/>
          </a:p>
          <a:p>
            <a:pPr marL="0" lvl="1" indent="0">
              <a:buNone/>
            </a:pPr>
            <a:endParaRPr lang="en-US" sz="1400" b="1" dirty="0"/>
          </a:p>
          <a:p>
            <a:pPr marL="0" lvl="1" indent="0">
              <a:buNone/>
            </a:pPr>
            <a:r>
              <a:rPr lang="en-US" sz="1400" b="1" dirty="0"/>
              <a:t>Prompt Guidelines</a:t>
            </a:r>
          </a:p>
          <a:p>
            <a:pPr marL="0" indent="0">
              <a:buNone/>
            </a:pPr>
            <a:r>
              <a:rPr lang="en-US" sz="1000" dirty="0">
                <a:hlinkClick r:id="rId6"/>
              </a:rPr>
              <a:t>Prompt engineering - OpenAI API</a:t>
            </a:r>
            <a:endParaRPr lang="en-US" sz="1000" dirty="0"/>
          </a:p>
          <a:p>
            <a:pPr marL="0" indent="0">
              <a:buNone/>
            </a:pPr>
            <a:r>
              <a:rPr lang="en-US" sz="1000" dirty="0">
                <a:hlinkClick r:id="rId7"/>
              </a:rPr>
              <a:t>2312.16171] Principled Instructions Are All You Need for Questioning LLaMA-1/2, GPT-3.5/4</a:t>
            </a:r>
            <a:r>
              <a:rPr lang="en-US" sz="1000" dirty="0"/>
              <a:t> </a:t>
            </a:r>
          </a:p>
          <a:p>
            <a:pPr marL="0" indent="0">
              <a:buNone/>
            </a:pPr>
            <a:r>
              <a:rPr lang="en-US" sz="1000" dirty="0">
                <a:hlinkClick r:id="rId8"/>
              </a:rPr>
              <a:t>Text generation - OpenAI API</a:t>
            </a:r>
            <a:endParaRPr lang="en-US" sz="1000" dirty="0"/>
          </a:p>
          <a:p>
            <a:pPr marL="0" indent="0">
              <a:buNone/>
            </a:pPr>
            <a:endParaRPr lang="en-US" sz="1000" dirty="0"/>
          </a:p>
          <a:p>
            <a:pPr marL="0" lvl="1" indent="0">
              <a:buNone/>
            </a:pPr>
            <a:r>
              <a:rPr lang="en-US" sz="1400" b="1" dirty="0"/>
              <a:t>Courses</a:t>
            </a:r>
          </a:p>
          <a:p>
            <a:pPr marL="0" indent="0">
              <a:buNone/>
            </a:pPr>
            <a:r>
              <a:rPr lang="en-US" sz="1000" dirty="0">
                <a:hlinkClick r:id="rId9"/>
              </a:rPr>
              <a:t>DeepLearning.AI: Start or Advance Your Career in AI</a:t>
            </a:r>
            <a:endParaRPr lang="en-US" sz="1000" dirty="0"/>
          </a:p>
          <a:p>
            <a:pPr marL="0" indent="0">
              <a:buNone/>
            </a:pPr>
            <a:r>
              <a:rPr lang="en-US" sz="1000" dirty="0"/>
              <a:t>Andre Ng on Coursera - </a:t>
            </a:r>
            <a:r>
              <a:rPr lang="en-US" sz="1000" dirty="0">
                <a:hlinkClick r:id="rId10"/>
              </a:rPr>
              <a:t>Deep Learning | Coursera</a:t>
            </a:r>
            <a:endParaRPr lang="en-US" sz="1000" dirty="0"/>
          </a:p>
          <a:p>
            <a:pPr marL="0" indent="0">
              <a:buNone/>
            </a:pPr>
            <a:r>
              <a:rPr lang="en-US" sz="1000" dirty="0" err="1">
                <a:hlinkClick r:id="rId11"/>
              </a:rPr>
              <a:t>PyTorch</a:t>
            </a:r>
            <a:r>
              <a:rPr lang="en-US" sz="1000" dirty="0">
                <a:hlinkClick r:id="rId11"/>
              </a:rPr>
              <a:t> Ultimate 2024 - From Basics to Cutting-Edge</a:t>
            </a:r>
          </a:p>
          <a:p>
            <a:pPr marL="0" indent="0">
              <a:buNone/>
            </a:pPr>
            <a:endParaRPr lang="en-US" sz="1000" dirty="0">
              <a:hlinkClick r:id="rId11"/>
            </a:endParaRPr>
          </a:p>
          <a:p>
            <a:pPr marL="0" indent="0">
              <a:buNone/>
            </a:pPr>
            <a:endParaRPr lang="en-US" sz="1000" dirty="0">
              <a:hlinkClick r:id="rId11"/>
            </a:endParaRPr>
          </a:p>
          <a:p>
            <a:pPr marL="0" indent="0">
              <a:buNone/>
            </a:pPr>
            <a:endParaRPr lang="en-US" sz="1000" dirty="0"/>
          </a:p>
          <a:p>
            <a:endParaRPr lang="en-US" sz="1000" dirty="0"/>
          </a:p>
          <a:p>
            <a:endParaRPr lang="en-US" sz="1000" dirty="0"/>
          </a:p>
        </p:txBody>
      </p:sp>
    </p:spTree>
    <p:extLst>
      <p:ext uri="{BB962C8B-B14F-4D97-AF65-F5344CB8AC3E}">
        <p14:creationId xmlns:p14="http://schemas.microsoft.com/office/powerpoint/2010/main" val="2983415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BEA3B9-E662-30DB-A638-3D343248D41A}"/>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100000"/>
              </a:lnSpc>
            </a:pPr>
            <a:r>
              <a:rPr lang="en-US" sz="4000" b="1"/>
              <a:t>Conclusion</a:t>
            </a:r>
          </a:p>
        </p:txBody>
      </p:sp>
      <p:sp>
        <p:nvSpPr>
          <p:cNvPr id="4" name="Content Placeholder 3">
            <a:extLst>
              <a:ext uri="{FF2B5EF4-FFF2-40B4-BE49-F238E27FC236}">
                <a16:creationId xmlns:a16="http://schemas.microsoft.com/office/drawing/2014/main" id="{1DD3D5B1-6525-DDE0-CDFC-B1502886CB5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dirty="0"/>
              <a:t>Fundamental AI Concepts</a:t>
            </a:r>
          </a:p>
          <a:p>
            <a:pPr marL="0" lvl="1" indent="0">
              <a:buNone/>
            </a:pPr>
            <a:r>
              <a:rPr lang="en-US" sz="1400" dirty="0"/>
              <a:t>This presentation covered essential concepts in AI engineering that are crucial for skill development.</a:t>
            </a:r>
          </a:p>
          <a:p>
            <a:pPr marL="0" indent="0">
              <a:spcBef>
                <a:spcPts val="2500"/>
              </a:spcBef>
              <a:buNone/>
            </a:pPr>
            <a:r>
              <a:rPr lang="en-US" sz="1400" b="1" dirty="0"/>
              <a:t>Skill Development</a:t>
            </a:r>
          </a:p>
          <a:p>
            <a:pPr marL="0" lvl="1" indent="0">
              <a:buNone/>
            </a:pPr>
            <a:r>
              <a:rPr lang="en-US" sz="1400" dirty="0"/>
              <a:t>Understanding these basics is vital for colleagues looking to enhance their skills in AI engineering.</a:t>
            </a:r>
          </a:p>
          <a:p>
            <a:pPr marL="0" indent="0">
              <a:spcBef>
                <a:spcPts val="2500"/>
              </a:spcBef>
              <a:buNone/>
            </a:pPr>
            <a:r>
              <a:rPr lang="en-US" sz="1400" b="1" dirty="0"/>
              <a:t>Continued Learning</a:t>
            </a:r>
          </a:p>
          <a:p>
            <a:pPr marL="0" lvl="1" indent="0">
              <a:buNone/>
            </a:pPr>
            <a:r>
              <a:rPr lang="en-US" sz="1400" dirty="0"/>
              <a:t>Ongoing learning and hands-on practice are key to advancing capabilities in AI and technology.</a:t>
            </a:r>
          </a:p>
          <a:p>
            <a:pPr marL="0" lvl="1" indent="0">
              <a:buNone/>
            </a:pPr>
            <a:endParaRPr lang="en-US" sz="1400" dirty="0"/>
          </a:p>
          <a:p>
            <a:pPr marL="0" lvl="1" indent="0">
              <a:buNone/>
            </a:pPr>
            <a:r>
              <a:rPr lang="en-US" sz="1400" dirty="0"/>
              <a:t>Please provide more feedback! ---</a:t>
            </a:r>
            <a:r>
              <a:rPr lang="en-US" sz="1400" dirty="0">
                <a:sym typeface="Wingdings" panose="05000000000000000000" pitchFamily="2" charset="2"/>
              </a:rPr>
              <a:t> Eva</a:t>
            </a:r>
            <a:endParaRPr lang="en-US" sz="1400" dirty="0"/>
          </a:p>
          <a:p>
            <a:pPr marL="0" lvl="1" indent="0">
              <a:buNone/>
            </a:pPr>
            <a:endParaRPr lang="en-US" sz="1400" dirty="0"/>
          </a:p>
        </p:txBody>
      </p:sp>
      <p:pic>
        <p:nvPicPr>
          <p:cNvPr id="8" name="Picture 7">
            <a:extLst>
              <a:ext uri="{FF2B5EF4-FFF2-40B4-BE49-F238E27FC236}">
                <a16:creationId xmlns:a16="http://schemas.microsoft.com/office/drawing/2014/main" id="{0A10D887-210D-C60A-A824-62D797E841A5}"/>
              </a:ext>
            </a:extLst>
          </p:cNvPr>
          <p:cNvPicPr>
            <a:picLocks noChangeAspect="1"/>
          </p:cNvPicPr>
          <p:nvPr/>
        </p:nvPicPr>
        <p:blipFill>
          <a:blip r:embed="rId3"/>
          <a:stretch>
            <a:fillRect/>
          </a:stretch>
        </p:blipFill>
        <p:spPr>
          <a:xfrm>
            <a:off x="828000" y="3750116"/>
            <a:ext cx="3476186" cy="2483800"/>
          </a:xfrm>
          <a:prstGeom prst="rect">
            <a:avLst/>
          </a:prstGeom>
        </p:spPr>
      </p:pic>
      <p:pic>
        <p:nvPicPr>
          <p:cNvPr id="11" name="Picture 10">
            <a:extLst>
              <a:ext uri="{FF2B5EF4-FFF2-40B4-BE49-F238E27FC236}">
                <a16:creationId xmlns:a16="http://schemas.microsoft.com/office/drawing/2014/main" id="{218450A1-D1CA-4B5C-FC70-D88040E4EBDA}"/>
              </a:ext>
            </a:extLst>
          </p:cNvPr>
          <p:cNvPicPr>
            <a:picLocks noChangeAspect="1"/>
          </p:cNvPicPr>
          <p:nvPr/>
        </p:nvPicPr>
        <p:blipFill>
          <a:blip r:embed="rId4"/>
          <a:stretch>
            <a:fillRect/>
          </a:stretch>
        </p:blipFill>
        <p:spPr>
          <a:xfrm>
            <a:off x="1281723" y="547515"/>
            <a:ext cx="2758886" cy="2928329"/>
          </a:xfrm>
          <a:prstGeom prst="rect">
            <a:avLst/>
          </a:prstGeom>
        </p:spPr>
      </p:pic>
    </p:spTree>
    <p:extLst>
      <p:ext uri="{BB962C8B-B14F-4D97-AF65-F5344CB8AC3E}">
        <p14:creationId xmlns:p14="http://schemas.microsoft.com/office/powerpoint/2010/main" val="875007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EFA0116-AACE-A3EB-4493-96A47DB4CB1D}"/>
              </a:ext>
            </a:extLst>
          </p:cNvPr>
          <p:cNvSpPr>
            <a:spLocks noGrp="1"/>
          </p:cNvSpPr>
          <p:nvPr>
            <p:ph type="title"/>
          </p:nvPr>
        </p:nvSpPr>
        <p:spPr>
          <a:xfrm>
            <a:off x="928469" y="240146"/>
            <a:ext cx="10602542" cy="733242"/>
          </a:xfrm>
        </p:spPr>
        <p:txBody>
          <a:bodyPr vert="horz" lIns="91440" tIns="45720" rIns="91440" bIns="45720" rtlCol="0" anchor="t">
            <a:normAutofit fontScale="90000"/>
          </a:bodyPr>
          <a:lstStyle/>
          <a:p>
            <a:pPr>
              <a:lnSpc>
                <a:spcPct val="100000"/>
              </a:lnSpc>
            </a:pPr>
            <a:r>
              <a:rPr lang="en-US" sz="4000" b="1" dirty="0"/>
              <a:t>Language Modeling 1950- before Neural Networks</a:t>
            </a:r>
          </a:p>
        </p:txBody>
      </p:sp>
      <p:pic>
        <p:nvPicPr>
          <p:cNvPr id="8" name="Content Placeholder 7">
            <a:extLst>
              <a:ext uri="{FF2B5EF4-FFF2-40B4-BE49-F238E27FC236}">
                <a16:creationId xmlns:a16="http://schemas.microsoft.com/office/drawing/2014/main" id="{6ACE692E-91CF-460A-A0E5-88D7919879DF}"/>
              </a:ext>
            </a:extLst>
          </p:cNvPr>
          <p:cNvPicPr>
            <a:picLocks noGrp="1" noChangeAspect="1"/>
          </p:cNvPicPr>
          <p:nvPr>
            <p:ph sz="half" idx="1"/>
          </p:nvPr>
        </p:nvPicPr>
        <p:blipFill>
          <a:blip r:embed="rId3"/>
          <a:stretch>
            <a:fillRect/>
          </a:stretch>
        </p:blipFill>
        <p:spPr>
          <a:xfrm>
            <a:off x="432847" y="1129928"/>
            <a:ext cx="8214792" cy="4697071"/>
          </a:xfrm>
        </p:spPr>
      </p:pic>
      <p:sp>
        <p:nvSpPr>
          <p:cNvPr id="11" name="TextBox 10">
            <a:extLst>
              <a:ext uri="{FF2B5EF4-FFF2-40B4-BE49-F238E27FC236}">
                <a16:creationId xmlns:a16="http://schemas.microsoft.com/office/drawing/2014/main" id="{2766911D-9DE7-E15A-89AD-EC8D0C1CD837}"/>
              </a:ext>
            </a:extLst>
          </p:cNvPr>
          <p:cNvSpPr txBox="1"/>
          <p:nvPr/>
        </p:nvSpPr>
        <p:spPr>
          <a:xfrm>
            <a:off x="8906257" y="1340251"/>
            <a:ext cx="2852896" cy="307777"/>
          </a:xfrm>
          <a:prstGeom prst="rect">
            <a:avLst/>
          </a:prstGeom>
          <a:noFill/>
        </p:spPr>
        <p:txBody>
          <a:bodyPr wrap="square">
            <a:spAutoFit/>
          </a:bodyPr>
          <a:lstStyle/>
          <a:p>
            <a:pPr marL="0" indent="0">
              <a:spcBef>
                <a:spcPts val="2500"/>
              </a:spcBef>
              <a:buNone/>
            </a:pPr>
            <a:r>
              <a:rPr lang="en-US" sz="1400" dirty="0"/>
              <a:t>Slide by @Jason Weston Lecture</a:t>
            </a:r>
          </a:p>
        </p:txBody>
      </p:sp>
    </p:spTree>
    <p:extLst>
      <p:ext uri="{BB962C8B-B14F-4D97-AF65-F5344CB8AC3E}">
        <p14:creationId xmlns:p14="http://schemas.microsoft.com/office/powerpoint/2010/main" val="42112241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B86BB-E716-AC75-3CE1-B8377FBCA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63441-AF0B-57AB-B213-595165D0204F}"/>
              </a:ext>
            </a:extLst>
          </p:cNvPr>
          <p:cNvSpPr>
            <a:spLocks noGrp="1"/>
          </p:cNvSpPr>
          <p:nvPr>
            <p:ph type="title"/>
          </p:nvPr>
        </p:nvSpPr>
        <p:spPr>
          <a:xfrm>
            <a:off x="2881745" y="240146"/>
            <a:ext cx="8649265" cy="733242"/>
          </a:xfrm>
        </p:spPr>
        <p:txBody>
          <a:bodyPr vert="horz" lIns="91440" tIns="45720" rIns="91440" bIns="45720" rtlCol="0" anchor="t">
            <a:normAutofit/>
          </a:bodyPr>
          <a:lstStyle/>
          <a:p>
            <a:pPr>
              <a:lnSpc>
                <a:spcPct val="100000"/>
              </a:lnSpc>
            </a:pPr>
            <a:r>
              <a:rPr lang="en-US" sz="4000" b="1" dirty="0"/>
              <a:t>Transformers 2017</a:t>
            </a:r>
          </a:p>
        </p:txBody>
      </p:sp>
      <p:sp>
        <p:nvSpPr>
          <p:cNvPr id="11" name="TextBox 10">
            <a:extLst>
              <a:ext uri="{FF2B5EF4-FFF2-40B4-BE49-F238E27FC236}">
                <a16:creationId xmlns:a16="http://schemas.microsoft.com/office/drawing/2014/main" id="{45B20409-9A02-4637-0D78-211598DD1951}"/>
              </a:ext>
            </a:extLst>
          </p:cNvPr>
          <p:cNvSpPr txBox="1"/>
          <p:nvPr/>
        </p:nvSpPr>
        <p:spPr>
          <a:xfrm>
            <a:off x="10028756" y="1063160"/>
            <a:ext cx="1987080" cy="523220"/>
          </a:xfrm>
          <a:prstGeom prst="rect">
            <a:avLst/>
          </a:prstGeom>
          <a:noFill/>
        </p:spPr>
        <p:txBody>
          <a:bodyPr wrap="square">
            <a:spAutoFit/>
          </a:bodyPr>
          <a:lstStyle/>
          <a:p>
            <a:pPr marL="0" indent="0">
              <a:spcBef>
                <a:spcPts val="2500"/>
              </a:spcBef>
              <a:buNone/>
            </a:pPr>
            <a:r>
              <a:rPr lang="en-US" sz="1400" dirty="0"/>
              <a:t>Slide by @Jason Weston Lecture</a:t>
            </a:r>
          </a:p>
        </p:txBody>
      </p:sp>
      <p:sp>
        <p:nvSpPr>
          <p:cNvPr id="4" name="Content Placeholder 3">
            <a:extLst>
              <a:ext uri="{FF2B5EF4-FFF2-40B4-BE49-F238E27FC236}">
                <a16:creationId xmlns:a16="http://schemas.microsoft.com/office/drawing/2014/main" id="{3A2239C8-DE8E-AA53-8B16-94312266F772}"/>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384D74F3-13CA-FBC6-37FD-5EE761AF583E}"/>
              </a:ext>
            </a:extLst>
          </p:cNvPr>
          <p:cNvPicPr>
            <a:picLocks noChangeAspect="1"/>
          </p:cNvPicPr>
          <p:nvPr/>
        </p:nvPicPr>
        <p:blipFill>
          <a:blip r:embed="rId3"/>
          <a:stretch>
            <a:fillRect/>
          </a:stretch>
        </p:blipFill>
        <p:spPr>
          <a:xfrm>
            <a:off x="176164" y="973388"/>
            <a:ext cx="9680590" cy="5446780"/>
          </a:xfrm>
          <a:prstGeom prst="rect">
            <a:avLst/>
          </a:prstGeom>
        </p:spPr>
      </p:pic>
    </p:spTree>
    <p:extLst>
      <p:ext uri="{BB962C8B-B14F-4D97-AF65-F5344CB8AC3E}">
        <p14:creationId xmlns:p14="http://schemas.microsoft.com/office/powerpoint/2010/main" val="2118306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F295-FFDA-1E52-3A42-37E0E6C24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5898A-8B0F-4912-C91A-1F4C2991CCBB}"/>
              </a:ext>
            </a:extLst>
          </p:cNvPr>
          <p:cNvSpPr>
            <a:spLocks noGrp="1"/>
          </p:cNvSpPr>
          <p:nvPr>
            <p:ph type="title"/>
          </p:nvPr>
        </p:nvSpPr>
        <p:spPr>
          <a:xfrm>
            <a:off x="2881745" y="240146"/>
            <a:ext cx="8649265" cy="733242"/>
          </a:xfrm>
        </p:spPr>
        <p:txBody>
          <a:bodyPr vert="horz" lIns="91440" tIns="45720" rIns="91440" bIns="45720" rtlCol="0" anchor="t">
            <a:normAutofit/>
          </a:bodyPr>
          <a:lstStyle/>
          <a:p>
            <a:pPr>
              <a:lnSpc>
                <a:spcPct val="100000"/>
              </a:lnSpc>
            </a:pPr>
            <a:r>
              <a:rPr lang="en-US" sz="4000" b="1" dirty="0"/>
              <a:t>Scaling Training</a:t>
            </a:r>
          </a:p>
        </p:txBody>
      </p:sp>
      <p:sp>
        <p:nvSpPr>
          <p:cNvPr id="11" name="TextBox 10">
            <a:extLst>
              <a:ext uri="{FF2B5EF4-FFF2-40B4-BE49-F238E27FC236}">
                <a16:creationId xmlns:a16="http://schemas.microsoft.com/office/drawing/2014/main" id="{9F400665-CEBB-C8F6-392C-3EA1E7CBE52E}"/>
              </a:ext>
            </a:extLst>
          </p:cNvPr>
          <p:cNvSpPr txBox="1"/>
          <p:nvPr/>
        </p:nvSpPr>
        <p:spPr>
          <a:xfrm>
            <a:off x="10028756" y="1063160"/>
            <a:ext cx="1987080" cy="523220"/>
          </a:xfrm>
          <a:prstGeom prst="rect">
            <a:avLst/>
          </a:prstGeom>
          <a:noFill/>
        </p:spPr>
        <p:txBody>
          <a:bodyPr wrap="square">
            <a:spAutoFit/>
          </a:bodyPr>
          <a:lstStyle/>
          <a:p>
            <a:pPr marL="0" indent="0">
              <a:spcBef>
                <a:spcPts val="2500"/>
              </a:spcBef>
              <a:buNone/>
            </a:pPr>
            <a:r>
              <a:rPr lang="en-US" sz="1400" dirty="0"/>
              <a:t>Slide by @Jason Weston Lecture</a:t>
            </a:r>
          </a:p>
        </p:txBody>
      </p:sp>
      <p:sp>
        <p:nvSpPr>
          <p:cNvPr id="4" name="Content Placeholder 3">
            <a:extLst>
              <a:ext uri="{FF2B5EF4-FFF2-40B4-BE49-F238E27FC236}">
                <a16:creationId xmlns:a16="http://schemas.microsoft.com/office/drawing/2014/main" id="{EBFAAFD0-8411-B824-A45E-2261E3525236}"/>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FA104868-DAEF-3494-EEB1-6FD6EB024AC5}"/>
              </a:ext>
            </a:extLst>
          </p:cNvPr>
          <p:cNvPicPr>
            <a:picLocks noChangeAspect="1"/>
          </p:cNvPicPr>
          <p:nvPr/>
        </p:nvPicPr>
        <p:blipFill>
          <a:blip r:embed="rId3"/>
          <a:stretch>
            <a:fillRect/>
          </a:stretch>
        </p:blipFill>
        <p:spPr>
          <a:xfrm>
            <a:off x="431327" y="1063160"/>
            <a:ext cx="9597429" cy="5193447"/>
          </a:xfrm>
          <a:prstGeom prst="rect">
            <a:avLst/>
          </a:prstGeom>
        </p:spPr>
      </p:pic>
    </p:spTree>
    <p:extLst>
      <p:ext uri="{BB962C8B-B14F-4D97-AF65-F5344CB8AC3E}">
        <p14:creationId xmlns:p14="http://schemas.microsoft.com/office/powerpoint/2010/main" val="16532859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FFAB8-1E9D-7463-12BC-D2511B9BF029}"/>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56390B9-0213-6A1B-2A08-C0890C36E53D}"/>
              </a:ext>
            </a:extLst>
          </p:cNvPr>
          <p:cNvSpPr>
            <a:spLocks noGrp="1"/>
          </p:cNvSpPr>
          <p:nvPr>
            <p:ph sz="half" idx="1"/>
          </p:nvPr>
        </p:nvSpPr>
        <p:spPr/>
        <p:txBody>
          <a:bodyPr/>
          <a:lstStyle/>
          <a:p>
            <a:endParaRPr lang="en-US" dirty="0"/>
          </a:p>
        </p:txBody>
      </p:sp>
      <p:pic>
        <p:nvPicPr>
          <p:cNvPr id="15" name="Picture 14">
            <a:extLst>
              <a:ext uri="{FF2B5EF4-FFF2-40B4-BE49-F238E27FC236}">
                <a16:creationId xmlns:a16="http://schemas.microsoft.com/office/drawing/2014/main" id="{7ADE9AEE-DD05-732B-1437-11A4E485B31F}"/>
              </a:ext>
            </a:extLst>
          </p:cNvPr>
          <p:cNvPicPr>
            <a:picLocks noChangeAspect="1"/>
          </p:cNvPicPr>
          <p:nvPr/>
        </p:nvPicPr>
        <p:blipFill>
          <a:blip r:embed="rId3"/>
          <a:stretch>
            <a:fillRect/>
          </a:stretch>
        </p:blipFill>
        <p:spPr>
          <a:xfrm>
            <a:off x="838200" y="175454"/>
            <a:ext cx="6781564" cy="6531082"/>
          </a:xfrm>
          <a:prstGeom prst="rect">
            <a:avLst/>
          </a:prstGeom>
        </p:spPr>
      </p:pic>
      <p:sp>
        <p:nvSpPr>
          <p:cNvPr id="17" name="TextBox 16">
            <a:extLst>
              <a:ext uri="{FF2B5EF4-FFF2-40B4-BE49-F238E27FC236}">
                <a16:creationId xmlns:a16="http://schemas.microsoft.com/office/drawing/2014/main" id="{4D3F3296-1786-DE08-5762-07051F912CBD}"/>
              </a:ext>
            </a:extLst>
          </p:cNvPr>
          <p:cNvSpPr txBox="1"/>
          <p:nvPr/>
        </p:nvSpPr>
        <p:spPr>
          <a:xfrm>
            <a:off x="8257309" y="1270060"/>
            <a:ext cx="2272145" cy="646331"/>
          </a:xfrm>
          <a:prstGeom prst="rect">
            <a:avLst/>
          </a:prstGeom>
          <a:noFill/>
        </p:spPr>
        <p:txBody>
          <a:bodyPr wrap="square">
            <a:spAutoFit/>
          </a:bodyPr>
          <a:lstStyle/>
          <a:p>
            <a:pPr marL="0" indent="0">
              <a:spcBef>
                <a:spcPts val="2500"/>
              </a:spcBef>
              <a:buNone/>
            </a:pPr>
            <a:r>
              <a:rPr lang="en-US" sz="1800" dirty="0"/>
              <a:t>Slide by @Jason Weston Lecture</a:t>
            </a:r>
          </a:p>
        </p:txBody>
      </p:sp>
    </p:spTree>
    <p:extLst>
      <p:ext uri="{BB962C8B-B14F-4D97-AF65-F5344CB8AC3E}">
        <p14:creationId xmlns:p14="http://schemas.microsoft.com/office/powerpoint/2010/main" val="35564079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818FD-8673-4106-B776-6A9D86812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649C0-CE80-86D7-920D-6A457A8A9249}"/>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400" b="1" dirty="0"/>
              <a:t>Language Model (LM)</a:t>
            </a:r>
          </a:p>
        </p:txBody>
      </p:sp>
      <p:pic>
        <p:nvPicPr>
          <p:cNvPr id="8" name="Content Placeholder 7">
            <a:extLst>
              <a:ext uri="{FF2B5EF4-FFF2-40B4-BE49-F238E27FC236}">
                <a16:creationId xmlns:a16="http://schemas.microsoft.com/office/drawing/2014/main" id="{550A447A-6F03-8A2B-5C63-5D27C2E79684}"/>
              </a:ext>
            </a:extLst>
          </p:cNvPr>
          <p:cNvPicPr>
            <a:picLocks noGrp="1" noChangeAspect="1"/>
          </p:cNvPicPr>
          <p:nvPr>
            <p:ph sz="half" idx="1"/>
          </p:nvPr>
        </p:nvPicPr>
        <p:blipFill>
          <a:blip r:embed="rId3"/>
          <a:stretch>
            <a:fillRect/>
          </a:stretch>
        </p:blipFill>
        <p:spPr>
          <a:xfrm>
            <a:off x="640079" y="1723536"/>
            <a:ext cx="10118281" cy="4220063"/>
          </a:xfrm>
        </p:spPr>
      </p:pic>
    </p:spTree>
    <p:extLst>
      <p:ext uri="{BB962C8B-B14F-4D97-AF65-F5344CB8AC3E}">
        <p14:creationId xmlns:p14="http://schemas.microsoft.com/office/powerpoint/2010/main" val="23494689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9D43-1E63-7AC3-67E3-4DECF44E8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DA464-7B20-01C4-345F-F52D09EB149D}"/>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400" b="1" dirty="0"/>
              <a:t>How LMs are trained</a:t>
            </a:r>
          </a:p>
        </p:txBody>
      </p:sp>
      <p:sp>
        <p:nvSpPr>
          <p:cNvPr id="4" name="Content Placeholder 3">
            <a:extLst>
              <a:ext uri="{FF2B5EF4-FFF2-40B4-BE49-F238E27FC236}">
                <a16:creationId xmlns:a16="http://schemas.microsoft.com/office/drawing/2014/main" id="{BE0FC2A1-E646-0F93-E6CB-463C157AAF61}"/>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6FA722A7-D86E-8385-D3CB-6CBE3869F713}"/>
              </a:ext>
            </a:extLst>
          </p:cNvPr>
          <p:cNvPicPr>
            <a:picLocks noChangeAspect="1"/>
          </p:cNvPicPr>
          <p:nvPr/>
        </p:nvPicPr>
        <p:blipFill>
          <a:blip r:embed="rId3"/>
          <a:stretch>
            <a:fillRect/>
          </a:stretch>
        </p:blipFill>
        <p:spPr>
          <a:xfrm>
            <a:off x="421578" y="1767369"/>
            <a:ext cx="11631648" cy="4467849"/>
          </a:xfrm>
          <a:prstGeom prst="rect">
            <a:avLst/>
          </a:prstGeom>
        </p:spPr>
      </p:pic>
    </p:spTree>
    <p:extLst>
      <p:ext uri="{BB962C8B-B14F-4D97-AF65-F5344CB8AC3E}">
        <p14:creationId xmlns:p14="http://schemas.microsoft.com/office/powerpoint/2010/main" val="16765568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3B8E1-A6FC-C010-5A1D-641AAAFF4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DB330-4C9A-B0FD-9FAB-8314E1C07DF8}"/>
              </a:ext>
            </a:extLst>
          </p:cNvPr>
          <p:cNvSpPr>
            <a:spLocks noGrp="1"/>
          </p:cNvSpPr>
          <p:nvPr>
            <p:ph type="title"/>
          </p:nvPr>
        </p:nvSpPr>
        <p:spPr>
          <a:xfrm>
            <a:off x="640080" y="914400"/>
            <a:ext cx="9390040" cy="1097280"/>
          </a:xfrm>
        </p:spPr>
        <p:txBody>
          <a:bodyPr vert="horz" lIns="91440" tIns="45720" rIns="91440" bIns="45720" rtlCol="0" anchor="t">
            <a:normAutofit/>
          </a:bodyPr>
          <a:lstStyle/>
          <a:p>
            <a:r>
              <a:rPr lang="en-US" sz="3400" b="1" dirty="0"/>
              <a:t>Typical instruction dataset template</a:t>
            </a:r>
          </a:p>
        </p:txBody>
      </p:sp>
      <p:sp>
        <p:nvSpPr>
          <p:cNvPr id="4" name="Content Placeholder 3">
            <a:extLst>
              <a:ext uri="{FF2B5EF4-FFF2-40B4-BE49-F238E27FC236}">
                <a16:creationId xmlns:a16="http://schemas.microsoft.com/office/drawing/2014/main" id="{393C2BA4-CA49-3C62-4C26-5930F5294577}"/>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BD2A4372-DB75-1781-75AF-35757485C3A9}"/>
              </a:ext>
            </a:extLst>
          </p:cNvPr>
          <p:cNvPicPr>
            <a:picLocks noChangeAspect="1"/>
          </p:cNvPicPr>
          <p:nvPr/>
        </p:nvPicPr>
        <p:blipFill>
          <a:blip r:embed="rId3"/>
          <a:stretch>
            <a:fillRect/>
          </a:stretch>
        </p:blipFill>
        <p:spPr>
          <a:xfrm>
            <a:off x="242070" y="1746082"/>
            <a:ext cx="11707859" cy="4696480"/>
          </a:xfrm>
          <a:prstGeom prst="rect">
            <a:avLst/>
          </a:prstGeom>
        </p:spPr>
      </p:pic>
    </p:spTree>
    <p:extLst>
      <p:ext uri="{BB962C8B-B14F-4D97-AF65-F5344CB8AC3E}">
        <p14:creationId xmlns:p14="http://schemas.microsoft.com/office/powerpoint/2010/main" val="48910905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5693</TotalTime>
  <Words>2082</Words>
  <Application>Microsoft Office PowerPoint</Application>
  <PresentationFormat>Widescreen</PresentationFormat>
  <Paragraphs>165</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Aptos</vt:lpstr>
      <vt:lpstr>Aptos Display</vt:lpstr>
      <vt:lpstr>Arial</vt:lpstr>
      <vt:lpstr>Calibri</vt:lpstr>
      <vt:lpstr>Inter</vt:lpstr>
      <vt:lpstr>Lato</vt:lpstr>
      <vt:lpstr>Lucida Grande</vt:lpstr>
      <vt:lpstr>Segoe UI</vt:lpstr>
      <vt:lpstr>Wingdings</vt:lpstr>
      <vt:lpstr>Office Theme</vt:lpstr>
      <vt:lpstr>Starter for AI Engineer Knowledge Foundation</vt:lpstr>
      <vt:lpstr>  Agenda   why are we here?</vt:lpstr>
      <vt:lpstr>Language Modeling 1950- before Neural Networks</vt:lpstr>
      <vt:lpstr>Transformers 2017</vt:lpstr>
      <vt:lpstr>Scaling Training</vt:lpstr>
      <vt:lpstr>PowerPoint Presentation</vt:lpstr>
      <vt:lpstr>Language Model (LM)</vt:lpstr>
      <vt:lpstr>How LMs are trained</vt:lpstr>
      <vt:lpstr>Typical instruction dataset template</vt:lpstr>
      <vt:lpstr>Language Model is a Pattern, not a thing</vt:lpstr>
      <vt:lpstr>Pattern = In-Context Learning</vt:lpstr>
      <vt:lpstr>LM Usage</vt:lpstr>
      <vt:lpstr>Common Limitations of LM</vt:lpstr>
      <vt:lpstr>Prompt Engineering The art of crafting specific instructions to get desired outputs from language models.  This includes techniques like few-shot learning and chain-of-thought prompting.  Retrieval Augmented Generation (RAG) Combines LLMs with external knowledge bases to generate more accurate responses.  The model first retrieves relevant information before generating an answer.  Fine-Tuning Further training a pre-trained model on specific data to specialize it for particular tasks.  This allows models to adapt to specific domains while keeping their general capabilities.  Agents AI systems that can autonomously break down and complete tasks by using tools and making decisions.  They combine LLMs with planning abilities to execute complex sequences of actions.</vt:lpstr>
      <vt:lpstr>Emerging Architectures for LLM Applications</vt:lpstr>
      <vt:lpstr>What should we do, where do we start developing?</vt:lpstr>
      <vt:lpstr>Agentic application progression?</vt:lpstr>
      <vt:lpstr>Prompt Engineering</vt:lpstr>
      <vt:lpstr>Best Practices for prompt engineering  Follow Open AI Guidance here:  &gt;&gt;&gt; Prompt engineering - OpenAI API  Principled Instructions Are All You Need for Questioning &gt;&gt;&gt;[2312.16171] Principled Instructions Are All You Need for Questioning LLaMA-1/2, GPT-3.5/4   Model Roles </vt:lpstr>
      <vt:lpstr>Basic Prompt Design Principals</vt:lpstr>
      <vt:lpstr>Prompt Template</vt:lpstr>
      <vt:lpstr>Zero shot vs. Few shot prompting</vt:lpstr>
      <vt:lpstr>Chain complex prompts for improved performance</vt:lpstr>
      <vt:lpstr>Chain complex prompts for improved performance</vt:lpstr>
      <vt:lpstr>Test the prompts</vt:lpstr>
      <vt:lpstr>LLM as Judge</vt:lpstr>
      <vt:lpstr>Resources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 Draganova</dc:creator>
  <cp:lastModifiedBy>Eva Draganova</cp:lastModifiedBy>
  <cp:revision>1</cp:revision>
  <dcterms:created xsi:type="dcterms:W3CDTF">2025-02-02T19:47:09Z</dcterms:created>
  <dcterms:modified xsi:type="dcterms:W3CDTF">2025-02-06T18:40:20Z</dcterms:modified>
</cp:coreProperties>
</file>